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PT Sans Narrow" panose="020B0604020202020204" charset="0"/>
      <p:regular r:id="rId35"/>
      <p:bold r:id="rId36"/>
    </p:embeddedFont>
    <p:embeddedFont>
      <p:font typeface="Open Sans" panose="020B0604020202020204"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Abernathy"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2-03T09:39:50.460" idx="2">
    <p:pos x="6000" y="100"/>
    <p:text>delete later</p:text>
  </p:cm>
  <p:cm authorId="0" dt="2016-12-03T09:41:52.081" idx="1">
    <p:pos x="6000" y="0"/>
    <p:text>delete later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YUV"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Kernel_(image_process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aishack.in/tutorials/image-convolution-example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dn1.bostonmagazine.com/wp-content/uploads/2014/10/plate-2.jp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Kernel_(image_process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ff.org/files/images_insert/alpr_monitor.jp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dn1.bostonmagazine.com/wp-content/uploads/2016/08/mass-pike-toll-gantries.jp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eb.eecs.umich.edu/~girasole/teaching/451/2014fall/gradprojects/optical_character_recognition_final_report.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xiomamuse.files.wordpress.com/2011/03/alprheader_image_placeholder.jp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amsterworks.co.nz/mediawiki/index.php/Zedboard_OV767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Information and image from camera datasheeet: http://www.voti.nl/docs/OV7670.pdf</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000"/>
              <a:t>Darin</a:t>
            </a:r>
          </a:p>
          <a:p>
            <a:pPr lvl="0">
              <a:spcBef>
                <a:spcPts val="0"/>
              </a:spcBef>
              <a:buNone/>
            </a:pPr>
            <a:r>
              <a:rPr lang="en" sz="1000"/>
              <a:t>Image: https://developer.apple.com/library/content/documentation/Performance/Conceptual/vImage/Art/kernel_convolution.jpg</a:t>
            </a:r>
          </a:p>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sz="1000"/>
          </a:p>
          <a:p>
            <a:pPr lvl="0">
              <a:spcBef>
                <a:spcPts val="0"/>
              </a:spcBef>
              <a:buNone/>
            </a:pPr>
            <a:r>
              <a:rPr lang="en"/>
              <a:t>YUV image from: </a:t>
            </a:r>
            <a:r>
              <a:rPr lang="en" u="sng">
                <a:solidFill>
                  <a:schemeClr val="hlink"/>
                </a:solidFill>
                <a:hlinkClick r:id="rId3"/>
              </a:rPr>
              <a:t>https://en.wikipedia.org/wiki/YUV</a:t>
            </a:r>
          </a:p>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sz="1000"/>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000"/>
              <a:t>Identity, Edge, Blurring, Sharpening Images: </a:t>
            </a:r>
            <a:r>
              <a:rPr lang="en" sz="1000" u="sng">
                <a:solidFill>
                  <a:schemeClr val="hlink"/>
                </a:solidFill>
                <a:hlinkClick r:id="rId3"/>
              </a:rPr>
              <a:t>https://en.wikipedia.org/wiki/Kernel_(image_processing)</a:t>
            </a:r>
          </a:p>
          <a:p>
            <a:pPr lvl="0">
              <a:spcBef>
                <a:spcPts val="0"/>
              </a:spcBef>
              <a:buNone/>
            </a:pPr>
            <a:r>
              <a:rPr lang="en" sz="1000"/>
              <a:t>Sobel Images: </a:t>
            </a:r>
            <a:r>
              <a:rPr lang="en" sz="1000" u="sng">
                <a:solidFill>
                  <a:schemeClr val="hlink"/>
                </a:solidFill>
                <a:hlinkClick r:id="rId4"/>
              </a:rPr>
              <a:t>http://www.aishack.in/tutorials/image-convolution-examples/</a:t>
            </a:r>
          </a:p>
          <a:p>
            <a:pPr lvl="0" rtl="0">
              <a:spcBef>
                <a:spcPts val="0"/>
              </a:spcBef>
              <a:buNone/>
            </a:pP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Original plate: </a:t>
            </a:r>
            <a:r>
              <a:rPr lang="en" u="sng">
                <a:solidFill>
                  <a:schemeClr val="hlink"/>
                </a:solidFill>
                <a:hlinkClick r:id="rId3"/>
              </a:rPr>
              <a:t>http://cdn1.bostonmagazine.com/wp-content/uploads/2014/10/plate-2.jpg</a:t>
            </a:r>
          </a:p>
          <a:p>
            <a:pPr lvl="0">
              <a:spcBef>
                <a:spcPts val="0"/>
              </a:spcBef>
              <a:buNone/>
            </a:pPr>
            <a:r>
              <a:rPr lang="en"/>
              <a:t>Kernel: </a:t>
            </a:r>
            <a:r>
              <a:rPr lang="en" sz="1000" u="sng">
                <a:solidFill>
                  <a:schemeClr val="accent5"/>
                </a:solidFill>
                <a:hlinkClick r:id="rId4"/>
              </a:rPr>
              <a:t>https://en.wikipedia.org/wiki/Kernel_(image_processing)</a:t>
            </a:r>
          </a:p>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Patrick</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Images: </a:t>
            </a:r>
            <a:r>
              <a:rPr lang="en" u="sng">
                <a:solidFill>
                  <a:schemeClr val="hlink"/>
                </a:solidFill>
                <a:hlinkClick r:id="rId3"/>
              </a:rPr>
              <a:t>https://www.eff.org/files/images_insert/alpr_monitor.jpg</a:t>
            </a:r>
            <a:r>
              <a:rPr lang="en"/>
              <a:t>, </a:t>
            </a:r>
            <a:r>
              <a:rPr lang="en" u="sng">
                <a:solidFill>
                  <a:schemeClr val="hlink"/>
                </a:solidFill>
                <a:hlinkClick r:id="rId4"/>
              </a:rPr>
              <a:t>http://cdn1.bostonmagazine.com/wp-content/uploads/2016/08/mass-pike-toll-gantries.jpg</a:t>
            </a:r>
          </a:p>
          <a:p>
            <a:pPr lvl="0">
              <a:spcBef>
                <a:spcPts val="0"/>
              </a:spcBef>
              <a:buNone/>
            </a:pPr>
            <a:endParaRPr/>
          </a:p>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900">
                <a:solidFill>
                  <a:srgbClr val="666666"/>
                </a:solidFill>
                <a:latin typeface="Times New Roman"/>
                <a:ea typeface="Times New Roman"/>
                <a:cs typeface="Times New Roman"/>
                <a:sym typeface="Times New Roman"/>
              </a:rPr>
              <a:t>Y. Xue, (2014) “Optical Character Recognition”, University of Michigan (</a:t>
            </a:r>
            <a:r>
              <a:rPr lang="en" sz="900" u="sng">
                <a:solidFill>
                  <a:schemeClr val="accent5"/>
                </a:solidFill>
                <a:latin typeface="Times New Roman"/>
                <a:ea typeface="Times New Roman"/>
                <a:cs typeface="Times New Roman"/>
                <a:sym typeface="Times New Roman"/>
                <a:hlinkClick r:id="rId3"/>
              </a:rPr>
              <a:t>https://web.eecs.umich.edu/~girasole/teaching/451/2014fall/gradprojects/optical_character_recognition_final_report.pdf</a:t>
            </a:r>
            <a:r>
              <a:rPr lang="en" sz="900">
                <a:solidFill>
                  <a:srgbClr val="666666"/>
                </a:solidFill>
                <a:latin typeface="Times New Roman"/>
                <a:ea typeface="Times New Roman"/>
                <a:cs typeface="Times New Roman"/>
                <a:sym typeface="Times New Roman"/>
              </a:rPr>
              <a:t>)</a:t>
            </a:r>
          </a:p>
          <a:p>
            <a:pPr lvl="0">
              <a:spcBef>
                <a:spcPts val="0"/>
              </a:spcBef>
              <a:buNone/>
            </a:pPr>
            <a:endParaRPr sz="900">
              <a:solidFill>
                <a:srgbClr val="666666"/>
              </a:solidFill>
              <a:latin typeface="Times New Roman"/>
              <a:ea typeface="Times New Roman"/>
              <a:cs typeface="Times New Roman"/>
              <a:sym typeface="Times New Roman"/>
            </a:endParaRPr>
          </a:p>
          <a:p>
            <a:pPr lvl="0">
              <a:spcBef>
                <a:spcPts val="0"/>
              </a:spcBef>
              <a:buNone/>
            </a:pPr>
            <a:r>
              <a:rPr lang="en" sz="900">
                <a:solidFill>
                  <a:srgbClr val="666666"/>
                </a:solidFill>
                <a:latin typeface="Times New Roman"/>
                <a:ea typeface="Times New Roman"/>
                <a:cs typeface="Times New Roman"/>
                <a:sym typeface="Times New Roman"/>
              </a:rPr>
              <a:t>Pan, Yan, Xiao (2008) “Vehicle License Plate Character Segmentation” International Journal of Automation and Computing, October 2008, 425-432 DOI: 10.1007/s11633-008-0425-0</a:t>
            </a:r>
          </a:p>
          <a:p>
            <a:pPr lvl="0">
              <a:spcBef>
                <a:spcPts val="0"/>
              </a:spcBef>
              <a:buNone/>
            </a:pPr>
            <a:endParaRPr sz="1150">
              <a:solidFill>
                <a:srgbClr val="666666"/>
              </a:solidFill>
              <a:latin typeface="Times New Roman"/>
              <a:ea typeface="Times New Roman"/>
              <a:cs typeface="Times New Roman"/>
              <a:sym typeface="Times New Roman"/>
            </a:endParaRPr>
          </a:p>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Image from: http://business.panasonic.co.uk/security-solutions/security-technology/anpr-technology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Image from: </a:t>
            </a:r>
            <a:r>
              <a:rPr lang="en" u="sng">
                <a:solidFill>
                  <a:schemeClr val="hlink"/>
                </a:solidFill>
                <a:hlinkClick r:id="rId3"/>
              </a:rPr>
              <a:t>https://axiomamuse.files.wordpress.com/2011/03/alprheader_image_placeholder.jpg</a:t>
            </a:r>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Camera iamge: http://www.elecfreaks.com/store/ov7670-camera-module-p-705.html</a:t>
            </a:r>
          </a:p>
          <a:p>
            <a:pPr lvl="0" rtl="0">
              <a:spcBef>
                <a:spcPts val="0"/>
              </a:spcBef>
              <a:buNone/>
            </a:pPr>
            <a:r>
              <a:rPr lang="en"/>
              <a:t>Second image/Code available at: </a:t>
            </a:r>
            <a:r>
              <a:rPr lang="en" u="sng">
                <a:solidFill>
                  <a:schemeClr val="hlink"/>
                </a:solidFill>
                <a:hlinkClick r:id="rId3"/>
              </a:rPr>
              <a:t>http://hamsterworks.co.nz/mediawiki/index.php/Zedboard_OV7670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ieeexplore.ieee.org/xpl/mostRecentIssue.jsp?punumber=1055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jpg"/><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jpg"/><Relationship Id="rId7"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drive/folders/0B0UC3LLTtkG2cVFLYTJyVndhSnc"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rtl="0">
              <a:spcBef>
                <a:spcPts val="0"/>
              </a:spcBef>
              <a:buNone/>
            </a:pPr>
            <a:r>
              <a:rPr lang="en"/>
              <a:t>FPGA Vehicle Plate Reader</a:t>
            </a:r>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rtl="0">
              <a:spcBef>
                <a:spcPts val="0"/>
              </a:spcBef>
              <a:buNone/>
            </a:pPr>
            <a:r>
              <a:rPr lang="en" sz="1350">
                <a:solidFill>
                  <a:srgbClr val="555459"/>
                </a:solidFill>
                <a:latin typeface="Arial"/>
                <a:ea typeface="Arial"/>
                <a:cs typeface="Arial"/>
                <a:sym typeface="Arial"/>
              </a:rPr>
              <a:t>Team NSA: Darrin Ginoza,</a:t>
            </a:r>
            <a:r>
              <a:rPr lang="en" sz="1350">
                <a:solidFill>
                  <a:srgbClr val="9E9EA6"/>
                </a:solidFill>
                <a:highlight>
                  <a:srgbClr val="FDFEFF"/>
                </a:highlight>
                <a:latin typeface="Arial"/>
                <a:ea typeface="Arial"/>
                <a:cs typeface="Arial"/>
                <a:sym typeface="Arial"/>
              </a:rPr>
              <a:t> </a:t>
            </a:r>
            <a:r>
              <a:rPr lang="en" sz="1350">
                <a:solidFill>
                  <a:srgbClr val="555459"/>
                </a:solidFill>
                <a:latin typeface="Arial"/>
                <a:ea typeface="Arial"/>
                <a:cs typeface="Arial"/>
                <a:sym typeface="Arial"/>
              </a:rPr>
              <a:t>Jack Abernathy,</a:t>
            </a:r>
            <a:r>
              <a:rPr lang="en" sz="1350">
                <a:solidFill>
                  <a:srgbClr val="9E9EA6"/>
                </a:solidFill>
                <a:highlight>
                  <a:srgbClr val="FDFEFF"/>
                </a:highlight>
                <a:latin typeface="Arial"/>
                <a:ea typeface="Arial"/>
                <a:cs typeface="Arial"/>
                <a:sym typeface="Arial"/>
              </a:rPr>
              <a:t> </a:t>
            </a:r>
            <a:r>
              <a:rPr lang="en" sz="1350">
                <a:solidFill>
                  <a:srgbClr val="555459"/>
                </a:solidFill>
                <a:latin typeface="Arial"/>
                <a:ea typeface="Arial"/>
                <a:cs typeface="Arial"/>
                <a:sym typeface="Arial"/>
              </a:rPr>
              <a:t>Joe Squeri, </a:t>
            </a:r>
          </a:p>
          <a:p>
            <a:pPr lvl="0" rtl="0">
              <a:spcBef>
                <a:spcPts val="0"/>
              </a:spcBef>
              <a:buNone/>
            </a:pPr>
            <a:r>
              <a:rPr lang="en" sz="1350">
                <a:solidFill>
                  <a:srgbClr val="555459"/>
                </a:solidFill>
                <a:latin typeface="Arial"/>
                <a:ea typeface="Arial"/>
                <a:cs typeface="Arial"/>
                <a:sym typeface="Arial"/>
              </a:rPr>
              <a:t>Patrick Murphy, Ravi Darbha</a:t>
            </a:r>
            <a:r>
              <a:rPr lang="en" sz="1350">
                <a:solidFill>
                  <a:srgbClr val="9E9EA6"/>
                </a:solidFill>
                <a:highlight>
                  <a:srgbClr val="FDFEFF"/>
                </a:highlight>
                <a:latin typeface="Arial"/>
                <a:ea typeface="Arial"/>
                <a:cs typeface="Arial"/>
                <a:sym typeface="Aria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Camera Controller - Capturing Pixels</a:t>
            </a:r>
          </a:p>
        </p:txBody>
      </p:sp>
      <p:sp>
        <p:nvSpPr>
          <p:cNvPr id="153" name="Shape 153"/>
          <p:cNvSpPr txBox="1">
            <a:spLocks noGrp="1"/>
          </p:cNvSpPr>
          <p:nvPr>
            <p:ph type="body" idx="1"/>
          </p:nvPr>
        </p:nvSpPr>
        <p:spPr>
          <a:xfrm>
            <a:off x="277125" y="1152425"/>
            <a:ext cx="8520600" cy="33027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sz="1400" dirty="0"/>
              <a:t>Camera provides full framed images (640 x 480 pixels) controlled through the Serial Camera Control Bus (SCCB) interface which is compatible with an I2C interface</a:t>
            </a:r>
          </a:p>
          <a:p>
            <a:pPr marL="514350" lvl="0" indent="-285750" rtl="0">
              <a:lnSpc>
                <a:spcPct val="100000"/>
              </a:lnSpc>
              <a:spcBef>
                <a:spcPts val="0"/>
              </a:spcBef>
              <a:buFont typeface="Arial" panose="020B0604020202020204" pitchFamily="34" charset="0"/>
              <a:buChar char="•"/>
            </a:pPr>
            <a:r>
              <a:rPr lang="en" sz="1400" dirty="0"/>
              <a:t>The camera transfers individual pixels in RGB565  format (Red: 5 bits, Green: 6 bits, Blue: 5 bits). Pixel data is streamed in row by row. </a:t>
            </a:r>
          </a:p>
          <a:p>
            <a:pPr marL="514350" lvl="0" indent="-285750" rtl="0">
              <a:lnSpc>
                <a:spcPct val="100000"/>
              </a:lnSpc>
              <a:spcBef>
                <a:spcPts val="0"/>
              </a:spcBef>
              <a:buFont typeface="Arial" panose="020B0604020202020204" pitchFamily="34" charset="0"/>
              <a:buChar char="•"/>
            </a:pPr>
            <a:r>
              <a:rPr lang="en" sz="1400" dirty="0"/>
              <a:t>Our camera controller captures the pixel data provided by the camera and truncates it to RGB444 format (Red: 4 bits, Green: 4 bits, Blue: 4 bits) before passing data onto the frame buffer.</a:t>
            </a:r>
          </a:p>
        </p:txBody>
      </p:sp>
      <p:pic>
        <p:nvPicPr>
          <p:cNvPr id="154" name="Shape 154"/>
          <p:cNvPicPr preferRelativeResize="0"/>
          <p:nvPr/>
        </p:nvPicPr>
        <p:blipFill>
          <a:blip r:embed="rId3">
            <a:alphaModFix/>
          </a:blip>
          <a:stretch>
            <a:fillRect/>
          </a:stretch>
        </p:blipFill>
        <p:spPr>
          <a:xfrm>
            <a:off x="4895850" y="3044800"/>
            <a:ext cx="3720323" cy="1410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Camera Controller - Frame Buffer</a:t>
            </a:r>
          </a:p>
        </p:txBody>
      </p:sp>
      <p:sp>
        <p:nvSpPr>
          <p:cNvPr id="160" name="Shape 160"/>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panose="020B0604020202020204" pitchFamily="34" charset="0"/>
              <a:buChar char="•"/>
            </a:pPr>
            <a:r>
              <a:rPr lang="en" dirty="0"/>
              <a:t>An IP core is used to buffer incoming frames. The frame buffer is capable of holding one entire frame (640 x 480 = 307,200 pixels) at once. </a:t>
            </a:r>
          </a:p>
          <a:p>
            <a:pPr marL="971550" lvl="1" indent="-285750" rtl="0">
              <a:lnSpc>
                <a:spcPct val="100000"/>
              </a:lnSpc>
              <a:spcBef>
                <a:spcPts val="0"/>
              </a:spcBef>
              <a:buFont typeface="Arial" panose="020B0604020202020204" pitchFamily="34" charset="0"/>
              <a:buChar char="•"/>
            </a:pPr>
            <a:r>
              <a:rPr lang="en" dirty="0"/>
              <a:t>This is a total of 460,800 bytes as our pixels are 12 bits each.</a:t>
            </a:r>
          </a:p>
          <a:p>
            <a:pPr marL="514350" lvl="0" indent="-285750" rtl="0">
              <a:lnSpc>
                <a:spcPct val="100000"/>
              </a:lnSpc>
              <a:spcBef>
                <a:spcPts val="0"/>
              </a:spcBef>
              <a:buFont typeface="Arial" panose="020B0604020202020204" pitchFamily="34" charset="0"/>
              <a:buChar char="•"/>
            </a:pPr>
            <a:r>
              <a:rPr lang="en" dirty="0"/>
              <a:t>As a new frame is streamed in, it begins to overwrite the previous frame saved in the frame buffer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38100"/>
            <a:ext cx="8520600" cy="707400"/>
          </a:xfrm>
          <a:prstGeom prst="rect">
            <a:avLst/>
          </a:prstGeom>
        </p:spPr>
        <p:txBody>
          <a:bodyPr lIns="91425" tIns="91425" rIns="91425" bIns="91425" anchor="t" anchorCtr="0">
            <a:noAutofit/>
          </a:bodyPr>
          <a:lstStyle/>
          <a:p>
            <a:pPr lvl="0" rtl="0">
              <a:spcBef>
                <a:spcPts val="0"/>
              </a:spcBef>
              <a:buNone/>
            </a:pPr>
            <a:r>
              <a:rPr lang="en"/>
              <a:t>Window Operator - Kernel Convolution</a:t>
            </a:r>
          </a:p>
        </p:txBody>
      </p:sp>
      <p:pic>
        <p:nvPicPr>
          <p:cNvPr id="166" name="Shape 166"/>
          <p:cNvPicPr preferRelativeResize="0"/>
          <p:nvPr/>
        </p:nvPicPr>
        <p:blipFill>
          <a:blip r:embed="rId3">
            <a:alphaModFix/>
          </a:blip>
          <a:stretch>
            <a:fillRect/>
          </a:stretch>
        </p:blipFill>
        <p:spPr>
          <a:xfrm>
            <a:off x="1993500" y="1200825"/>
            <a:ext cx="4961274" cy="382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38100"/>
            <a:ext cx="8520600" cy="707400"/>
          </a:xfrm>
          <a:prstGeom prst="rect">
            <a:avLst/>
          </a:prstGeom>
        </p:spPr>
        <p:txBody>
          <a:bodyPr lIns="91425" tIns="91425" rIns="91425" bIns="91425" anchor="t" anchorCtr="0">
            <a:noAutofit/>
          </a:bodyPr>
          <a:lstStyle/>
          <a:p>
            <a:pPr lvl="0" rtl="0">
              <a:spcBef>
                <a:spcPts val="0"/>
              </a:spcBef>
              <a:buNone/>
            </a:pPr>
            <a:r>
              <a:rPr lang="en"/>
              <a:t>Window Module - Preprocessing</a:t>
            </a:r>
          </a:p>
        </p:txBody>
      </p:sp>
      <p:sp>
        <p:nvSpPr>
          <p:cNvPr id="172" name="Shape 172"/>
          <p:cNvSpPr txBox="1"/>
          <p:nvPr/>
        </p:nvSpPr>
        <p:spPr>
          <a:xfrm>
            <a:off x="338750" y="1403400"/>
            <a:ext cx="4659600" cy="2945100"/>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Clr>
                <a:schemeClr val="dk2"/>
              </a:buClr>
              <a:buSzPct val="100000"/>
              <a:buFont typeface="Arial" panose="020B0604020202020204" pitchFamily="34" charset="0"/>
              <a:buChar char="•"/>
            </a:pPr>
            <a:r>
              <a:rPr lang="en" sz="1800" dirty="0">
                <a:solidFill>
                  <a:schemeClr val="dk2"/>
                </a:solidFill>
                <a:latin typeface="Open Sans"/>
                <a:ea typeface="Open Sans"/>
                <a:cs typeface="Open Sans"/>
                <a:sym typeface="Open Sans"/>
              </a:rPr>
              <a:t>Pixels are passed from the frame buffer into our window module. </a:t>
            </a:r>
          </a:p>
          <a:p>
            <a:pPr marL="457200" lvl="0" indent="-342900" rtl="0">
              <a:spcBef>
                <a:spcPts val="0"/>
              </a:spcBef>
              <a:spcAft>
                <a:spcPts val="1600"/>
              </a:spcAft>
              <a:buClr>
                <a:schemeClr val="dk2"/>
              </a:buClr>
              <a:buSzPct val="100000"/>
              <a:buFont typeface="Arial" panose="020B0604020202020204" pitchFamily="34" charset="0"/>
              <a:buChar char="•"/>
            </a:pPr>
            <a:r>
              <a:rPr lang="en" sz="1800" dirty="0">
                <a:solidFill>
                  <a:schemeClr val="dk2"/>
                </a:solidFill>
                <a:latin typeface="Open Sans"/>
                <a:ea typeface="Open Sans"/>
                <a:cs typeface="Open Sans"/>
                <a:sym typeface="Open Sans"/>
              </a:rPr>
              <a:t>Before performing any windowing operation, the RGB pixel is converted to grayscale:</a:t>
            </a:r>
          </a:p>
        </p:txBody>
      </p:sp>
      <p:pic>
        <p:nvPicPr>
          <p:cNvPr id="173" name="Shape 173"/>
          <p:cNvPicPr preferRelativeResize="0"/>
          <p:nvPr/>
        </p:nvPicPr>
        <p:blipFill>
          <a:blip r:embed="rId3">
            <a:alphaModFix/>
          </a:blip>
          <a:stretch>
            <a:fillRect/>
          </a:stretch>
        </p:blipFill>
        <p:spPr>
          <a:xfrm>
            <a:off x="1873524" y="3243400"/>
            <a:ext cx="2292300" cy="1489599"/>
          </a:xfrm>
          <a:prstGeom prst="rect">
            <a:avLst/>
          </a:prstGeom>
          <a:noFill/>
          <a:ln>
            <a:noFill/>
          </a:ln>
        </p:spPr>
      </p:pic>
      <p:sp>
        <p:nvSpPr>
          <p:cNvPr id="174" name="Shape 174"/>
          <p:cNvSpPr txBox="1"/>
          <p:nvPr/>
        </p:nvSpPr>
        <p:spPr>
          <a:xfrm>
            <a:off x="338750" y="4606400"/>
            <a:ext cx="7846500" cy="464700"/>
          </a:xfrm>
          <a:prstGeom prst="rect">
            <a:avLst/>
          </a:prstGeom>
          <a:noFill/>
          <a:ln>
            <a:noFill/>
          </a:ln>
        </p:spPr>
        <p:txBody>
          <a:bodyPr lIns="91425" tIns="91425" rIns="91425" bIns="91425" anchor="ctr" anchorCtr="0">
            <a:noAutofit/>
          </a:bodyPr>
          <a:lstStyle/>
          <a:p>
            <a:pPr lvl="0" rtl="0">
              <a:spcBef>
                <a:spcPts val="0"/>
              </a:spcBef>
              <a:buNone/>
            </a:pPr>
            <a:r>
              <a:rPr lang="en" sz="800">
                <a:solidFill>
                  <a:srgbClr val="666666"/>
                </a:solidFill>
              </a:rPr>
              <a:t>M. Po-Leen Ooi (2006) “Hardware Implementation for Face Detection on Xilinx Virtex-II FPGA using</a:t>
            </a:r>
          </a:p>
          <a:p>
            <a:pPr lvl="0" rtl="0">
              <a:spcBef>
                <a:spcPts val="0"/>
              </a:spcBef>
              <a:buNone/>
            </a:pPr>
            <a:r>
              <a:rPr lang="en" sz="800">
                <a:solidFill>
                  <a:srgbClr val="666666"/>
                </a:solidFill>
              </a:rPr>
              <a:t>the Reversible Component Transformation Colour Space”v </a:t>
            </a:r>
            <a:r>
              <a:rPr lang="en" sz="800">
                <a:solidFill>
                  <a:srgbClr val="666666"/>
                </a:solidFill>
                <a:highlight>
                  <a:srgbClr val="FFFFFF"/>
                </a:highlight>
                <a:hlinkClick r:id="rId4"/>
              </a:rPr>
              <a:t>Electronic Design, Test and Applications, 2006. DELTA 2006. Third IEEE International Workshop on</a:t>
            </a:r>
          </a:p>
        </p:txBody>
      </p:sp>
      <p:pic>
        <p:nvPicPr>
          <p:cNvPr id="175" name="Shape 175"/>
          <p:cNvPicPr preferRelativeResize="0"/>
          <p:nvPr/>
        </p:nvPicPr>
        <p:blipFill>
          <a:blip r:embed="rId5">
            <a:alphaModFix/>
          </a:blip>
          <a:stretch>
            <a:fillRect/>
          </a:stretch>
        </p:blipFill>
        <p:spPr>
          <a:xfrm>
            <a:off x="7069447" y="353150"/>
            <a:ext cx="1616977" cy="4395323"/>
          </a:xfrm>
          <a:prstGeom prst="rect">
            <a:avLst/>
          </a:prstGeom>
          <a:noFill/>
          <a:ln>
            <a:noFill/>
          </a:ln>
        </p:spPr>
      </p:pic>
      <p:sp>
        <p:nvSpPr>
          <p:cNvPr id="176" name="Shape 176"/>
          <p:cNvSpPr txBox="1"/>
          <p:nvPr/>
        </p:nvSpPr>
        <p:spPr>
          <a:xfrm>
            <a:off x="5981300" y="658727"/>
            <a:ext cx="911100" cy="295499"/>
          </a:xfrm>
          <a:prstGeom prst="rect">
            <a:avLst/>
          </a:prstGeom>
          <a:noFill/>
          <a:ln>
            <a:noFill/>
          </a:ln>
        </p:spPr>
        <p:txBody>
          <a:bodyPr lIns="91425" tIns="91425" rIns="91425" bIns="91425" anchor="t" anchorCtr="0">
            <a:noAutofit/>
          </a:bodyPr>
          <a:lstStyle/>
          <a:p>
            <a:pPr lvl="0">
              <a:spcBef>
                <a:spcPts val="0"/>
              </a:spcBef>
              <a:buNone/>
            </a:pPr>
            <a:r>
              <a:rPr lang="en"/>
              <a:t>Original</a:t>
            </a:r>
          </a:p>
        </p:txBody>
      </p:sp>
      <p:sp>
        <p:nvSpPr>
          <p:cNvPr id="177" name="Shape 177"/>
          <p:cNvSpPr txBox="1"/>
          <p:nvPr/>
        </p:nvSpPr>
        <p:spPr>
          <a:xfrm>
            <a:off x="6260440" y="1788553"/>
            <a:ext cx="352799" cy="405900"/>
          </a:xfrm>
          <a:prstGeom prst="rect">
            <a:avLst/>
          </a:prstGeom>
          <a:noFill/>
          <a:ln>
            <a:noFill/>
          </a:ln>
        </p:spPr>
        <p:txBody>
          <a:bodyPr lIns="91425" tIns="91425" rIns="91425" bIns="91425" anchor="t" anchorCtr="0">
            <a:noAutofit/>
          </a:bodyPr>
          <a:lstStyle/>
          <a:p>
            <a:pPr lvl="0">
              <a:spcBef>
                <a:spcPts val="0"/>
              </a:spcBef>
              <a:buNone/>
            </a:pPr>
            <a:r>
              <a:rPr lang="en"/>
              <a:t>Y</a:t>
            </a:r>
          </a:p>
        </p:txBody>
      </p:sp>
      <p:sp>
        <p:nvSpPr>
          <p:cNvPr id="178" name="Shape 178"/>
          <p:cNvSpPr txBox="1"/>
          <p:nvPr/>
        </p:nvSpPr>
        <p:spPr>
          <a:xfrm>
            <a:off x="6260590" y="2837507"/>
            <a:ext cx="352799" cy="405900"/>
          </a:xfrm>
          <a:prstGeom prst="rect">
            <a:avLst/>
          </a:prstGeom>
          <a:noFill/>
          <a:ln>
            <a:noFill/>
          </a:ln>
        </p:spPr>
        <p:txBody>
          <a:bodyPr lIns="91425" tIns="91425" rIns="91425" bIns="91425" anchor="t" anchorCtr="0">
            <a:noAutofit/>
          </a:bodyPr>
          <a:lstStyle/>
          <a:p>
            <a:pPr lvl="0" rtl="0">
              <a:spcBef>
                <a:spcPts val="0"/>
              </a:spcBef>
              <a:buNone/>
            </a:pPr>
            <a:r>
              <a:rPr lang="en"/>
              <a:t>U</a:t>
            </a:r>
          </a:p>
        </p:txBody>
      </p:sp>
      <p:sp>
        <p:nvSpPr>
          <p:cNvPr id="179" name="Shape 179"/>
          <p:cNvSpPr txBox="1"/>
          <p:nvPr/>
        </p:nvSpPr>
        <p:spPr>
          <a:xfrm>
            <a:off x="6260590" y="3917045"/>
            <a:ext cx="352799" cy="405900"/>
          </a:xfrm>
          <a:prstGeom prst="rect">
            <a:avLst/>
          </a:prstGeom>
          <a:noFill/>
          <a:ln>
            <a:noFill/>
          </a:ln>
        </p:spPr>
        <p:txBody>
          <a:bodyPr lIns="91425" tIns="91425" rIns="91425" bIns="91425" anchor="t" anchorCtr="0">
            <a:noAutofit/>
          </a:bodyPr>
          <a:lstStyle/>
          <a:p>
            <a:pPr lvl="0" rtl="0">
              <a:spcBef>
                <a:spcPts val="0"/>
              </a:spcBef>
              <a:buNone/>
            </a:pPr>
            <a:r>
              <a:rPr lang="en"/>
              <a:t>V</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38100"/>
            <a:ext cx="8520600" cy="707400"/>
          </a:xfrm>
          <a:prstGeom prst="rect">
            <a:avLst/>
          </a:prstGeom>
        </p:spPr>
        <p:txBody>
          <a:bodyPr lIns="91425" tIns="91425" rIns="91425" bIns="91425" anchor="t" anchorCtr="0">
            <a:noAutofit/>
          </a:bodyPr>
          <a:lstStyle/>
          <a:p>
            <a:pPr lvl="0" rtl="0">
              <a:spcBef>
                <a:spcPts val="0"/>
              </a:spcBef>
              <a:buNone/>
            </a:pPr>
            <a:r>
              <a:rPr lang="en"/>
              <a:t>Window Module - Design</a:t>
            </a:r>
          </a:p>
        </p:txBody>
      </p:sp>
      <p:pic>
        <p:nvPicPr>
          <p:cNvPr id="185" name="Shape 185"/>
          <p:cNvPicPr preferRelativeResize="0"/>
          <p:nvPr/>
        </p:nvPicPr>
        <p:blipFill>
          <a:blip r:embed="rId3">
            <a:alphaModFix/>
          </a:blip>
          <a:stretch>
            <a:fillRect/>
          </a:stretch>
        </p:blipFill>
        <p:spPr>
          <a:xfrm>
            <a:off x="4839301" y="1117325"/>
            <a:ext cx="4147275" cy="2223325"/>
          </a:xfrm>
          <a:prstGeom prst="rect">
            <a:avLst/>
          </a:prstGeom>
          <a:noFill/>
          <a:ln>
            <a:noFill/>
          </a:ln>
        </p:spPr>
      </p:pic>
      <p:sp>
        <p:nvSpPr>
          <p:cNvPr id="186" name="Shape 186"/>
          <p:cNvSpPr txBox="1"/>
          <p:nvPr/>
        </p:nvSpPr>
        <p:spPr>
          <a:xfrm>
            <a:off x="5682725" y="3375200"/>
            <a:ext cx="2914500" cy="464700"/>
          </a:xfrm>
          <a:prstGeom prst="rect">
            <a:avLst/>
          </a:prstGeom>
          <a:noFill/>
          <a:ln>
            <a:noFill/>
          </a:ln>
        </p:spPr>
        <p:txBody>
          <a:bodyPr lIns="91425" tIns="91425" rIns="91425" bIns="91425" anchor="t" anchorCtr="0">
            <a:noAutofit/>
          </a:bodyPr>
          <a:lstStyle/>
          <a:p>
            <a:pPr lvl="0" rtl="0">
              <a:spcBef>
                <a:spcPts val="0"/>
              </a:spcBef>
              <a:buNone/>
            </a:pPr>
            <a:r>
              <a:rPr lang="en" sz="800">
                <a:solidFill>
                  <a:srgbClr val="666666"/>
                </a:solidFill>
                <a:latin typeface="Times New Roman"/>
                <a:ea typeface="Times New Roman"/>
                <a:cs typeface="Times New Roman"/>
                <a:sym typeface="Times New Roman"/>
              </a:rPr>
              <a:t>C. Supe, (2014) “Real Time Implementation of Spatial Filtering on FPGA”, Advances in Vision Computing, vol. 1, no. 4 December 2014.</a:t>
            </a:r>
          </a:p>
          <a:p>
            <a:pPr lvl="0" rtl="0">
              <a:spcBef>
                <a:spcPts val="0"/>
              </a:spcBef>
              <a:buNone/>
            </a:pPr>
            <a:endParaRPr/>
          </a:p>
        </p:txBody>
      </p:sp>
      <p:sp>
        <p:nvSpPr>
          <p:cNvPr id="187" name="Shape 187"/>
          <p:cNvSpPr txBox="1"/>
          <p:nvPr/>
        </p:nvSpPr>
        <p:spPr>
          <a:xfrm>
            <a:off x="338750" y="1403400"/>
            <a:ext cx="3982200" cy="2945100"/>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Clr>
                <a:schemeClr val="dk2"/>
              </a:buClr>
              <a:buSzPct val="100000"/>
              <a:buFont typeface="Arial" panose="020B0604020202020204" pitchFamily="34" charset="0"/>
              <a:buChar char="•"/>
            </a:pPr>
            <a:r>
              <a:rPr lang="en" sz="1800" dirty="0">
                <a:solidFill>
                  <a:schemeClr val="dk2"/>
                </a:solidFill>
                <a:latin typeface="Open Sans"/>
                <a:ea typeface="Open Sans"/>
                <a:cs typeface="Open Sans"/>
                <a:sym typeface="Open Sans"/>
              </a:rPr>
              <a:t>Our window module uses a 3x3 window to perform image processing. </a:t>
            </a:r>
          </a:p>
          <a:p>
            <a:pPr marL="457200" lvl="0" indent="-342900" rtl="0">
              <a:spcBef>
                <a:spcPts val="0"/>
              </a:spcBef>
              <a:spcAft>
                <a:spcPts val="1600"/>
              </a:spcAft>
              <a:buClr>
                <a:schemeClr val="dk2"/>
              </a:buClr>
              <a:buSzPct val="100000"/>
              <a:buFont typeface="Arial" panose="020B0604020202020204" pitchFamily="34" charset="0"/>
              <a:buChar char="•"/>
            </a:pPr>
            <a:r>
              <a:rPr lang="en" sz="1800" dirty="0">
                <a:solidFill>
                  <a:schemeClr val="dk2"/>
                </a:solidFill>
                <a:latin typeface="Open Sans"/>
                <a:ea typeface="Open Sans"/>
                <a:cs typeface="Open Sans"/>
                <a:sym typeface="Open Sans"/>
              </a:rPr>
              <a:t>To ensure the proper pixels are used in our window operation, two FIFO queues (row buffers) are used in conjunction with our window. These are necessary as pixel data streams in row by row.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38100"/>
            <a:ext cx="8520600" cy="707400"/>
          </a:xfrm>
          <a:prstGeom prst="rect">
            <a:avLst/>
          </a:prstGeom>
        </p:spPr>
        <p:txBody>
          <a:bodyPr lIns="91425" tIns="91425" rIns="91425" bIns="91425" anchor="t" anchorCtr="0">
            <a:noAutofit/>
          </a:bodyPr>
          <a:lstStyle/>
          <a:p>
            <a:pPr lvl="0" rtl="0">
              <a:spcBef>
                <a:spcPts val="0"/>
              </a:spcBef>
              <a:buNone/>
            </a:pPr>
            <a:r>
              <a:rPr lang="en"/>
              <a:t>Window Operators</a:t>
            </a:r>
          </a:p>
        </p:txBody>
      </p:sp>
      <p:sp>
        <p:nvSpPr>
          <p:cNvPr id="193" name="Shape 193"/>
          <p:cNvSpPr txBox="1"/>
          <p:nvPr/>
        </p:nvSpPr>
        <p:spPr>
          <a:xfrm>
            <a:off x="338750" y="1306425"/>
            <a:ext cx="8250000" cy="366600"/>
          </a:xfrm>
          <a:prstGeom prst="rect">
            <a:avLst/>
          </a:prstGeom>
          <a:noFill/>
          <a:ln>
            <a:noFill/>
          </a:ln>
        </p:spPr>
        <p:txBody>
          <a:bodyPr lIns="91425" tIns="91425" rIns="91425" bIns="91425" anchor="t" anchorCtr="0">
            <a:noAutofit/>
          </a:bodyPr>
          <a:lstStyle/>
          <a:p>
            <a:pPr marL="457200" lvl="0" indent="-317500" rtl="0">
              <a:spcBef>
                <a:spcPts val="0"/>
              </a:spcBef>
              <a:spcAft>
                <a:spcPts val="1600"/>
              </a:spcAft>
              <a:buClr>
                <a:schemeClr val="dk2"/>
              </a:buClr>
              <a:buFont typeface="Open Sans"/>
            </a:pPr>
            <a:r>
              <a:rPr lang="en">
                <a:solidFill>
                  <a:schemeClr val="dk2"/>
                </a:solidFill>
                <a:latin typeface="Open Sans"/>
                <a:ea typeface="Open Sans"/>
                <a:cs typeface="Open Sans"/>
                <a:sym typeface="Open Sans"/>
              </a:rPr>
              <a:t>Experimented with a various window operations, as well as combining multiple operations: </a:t>
            </a:r>
          </a:p>
          <a:p>
            <a:pPr lvl="0" rtl="0">
              <a:spcBef>
                <a:spcPts val="0"/>
              </a:spcBef>
              <a:spcAft>
                <a:spcPts val="1600"/>
              </a:spcAft>
              <a:buNone/>
            </a:pPr>
            <a:endParaRPr sz="1800">
              <a:solidFill>
                <a:schemeClr val="dk2"/>
              </a:solidFill>
              <a:latin typeface="Open Sans"/>
              <a:ea typeface="Open Sans"/>
              <a:cs typeface="Open Sans"/>
              <a:sym typeface="Open Sans"/>
            </a:endParaRPr>
          </a:p>
        </p:txBody>
      </p:sp>
      <p:pic>
        <p:nvPicPr>
          <p:cNvPr id="194" name="Shape 194" descr="Vd-Orig.png"/>
          <p:cNvPicPr preferRelativeResize="0"/>
          <p:nvPr/>
        </p:nvPicPr>
        <p:blipFill>
          <a:blip r:embed="rId3">
            <a:alphaModFix/>
          </a:blip>
          <a:stretch>
            <a:fillRect/>
          </a:stretch>
        </p:blipFill>
        <p:spPr>
          <a:xfrm>
            <a:off x="7707550" y="156800"/>
            <a:ext cx="1143000" cy="1143000"/>
          </a:xfrm>
          <a:prstGeom prst="rect">
            <a:avLst/>
          </a:prstGeom>
          <a:noFill/>
          <a:ln>
            <a:noFill/>
          </a:ln>
        </p:spPr>
      </p:pic>
      <p:pic>
        <p:nvPicPr>
          <p:cNvPr id="195" name="Shape 195"/>
          <p:cNvPicPr preferRelativeResize="0"/>
          <p:nvPr/>
        </p:nvPicPr>
        <p:blipFill>
          <a:blip r:embed="rId4">
            <a:alphaModFix/>
          </a:blip>
          <a:stretch>
            <a:fillRect/>
          </a:stretch>
        </p:blipFill>
        <p:spPr>
          <a:xfrm>
            <a:off x="529799" y="1995950"/>
            <a:ext cx="1107575" cy="774402"/>
          </a:xfrm>
          <a:prstGeom prst="rect">
            <a:avLst/>
          </a:prstGeom>
          <a:noFill/>
          <a:ln>
            <a:noFill/>
          </a:ln>
        </p:spPr>
      </p:pic>
      <p:pic>
        <p:nvPicPr>
          <p:cNvPr id="196" name="Shape 196"/>
          <p:cNvPicPr preferRelativeResize="0"/>
          <p:nvPr/>
        </p:nvPicPr>
        <p:blipFill>
          <a:blip r:embed="rId5">
            <a:alphaModFix/>
          </a:blip>
          <a:stretch>
            <a:fillRect/>
          </a:stretch>
        </p:blipFill>
        <p:spPr>
          <a:xfrm>
            <a:off x="1526025" y="2087750"/>
            <a:ext cx="684974" cy="678254"/>
          </a:xfrm>
          <a:prstGeom prst="rect">
            <a:avLst/>
          </a:prstGeom>
          <a:noFill/>
          <a:ln>
            <a:noFill/>
          </a:ln>
        </p:spPr>
      </p:pic>
      <p:pic>
        <p:nvPicPr>
          <p:cNvPr id="197" name="Shape 197"/>
          <p:cNvPicPr preferRelativeResize="0"/>
          <p:nvPr/>
        </p:nvPicPr>
        <p:blipFill>
          <a:blip r:embed="rId6">
            <a:alphaModFix/>
          </a:blip>
          <a:stretch>
            <a:fillRect/>
          </a:stretch>
        </p:blipFill>
        <p:spPr>
          <a:xfrm>
            <a:off x="2408875" y="2029449"/>
            <a:ext cx="1149525" cy="707400"/>
          </a:xfrm>
          <a:prstGeom prst="rect">
            <a:avLst/>
          </a:prstGeom>
          <a:noFill/>
          <a:ln>
            <a:noFill/>
          </a:ln>
        </p:spPr>
      </p:pic>
      <p:pic>
        <p:nvPicPr>
          <p:cNvPr id="198" name="Shape 198"/>
          <p:cNvPicPr preferRelativeResize="0"/>
          <p:nvPr/>
        </p:nvPicPr>
        <p:blipFill>
          <a:blip r:embed="rId7">
            <a:alphaModFix/>
          </a:blip>
          <a:stretch>
            <a:fillRect/>
          </a:stretch>
        </p:blipFill>
        <p:spPr>
          <a:xfrm>
            <a:off x="3558400" y="2040662"/>
            <a:ext cx="684974" cy="684974"/>
          </a:xfrm>
          <a:prstGeom prst="rect">
            <a:avLst/>
          </a:prstGeom>
          <a:noFill/>
          <a:ln>
            <a:noFill/>
          </a:ln>
        </p:spPr>
      </p:pic>
      <p:pic>
        <p:nvPicPr>
          <p:cNvPr id="199" name="Shape 199"/>
          <p:cNvPicPr preferRelativeResize="0"/>
          <p:nvPr/>
        </p:nvPicPr>
        <p:blipFill>
          <a:blip r:embed="rId8">
            <a:alphaModFix/>
          </a:blip>
          <a:stretch>
            <a:fillRect/>
          </a:stretch>
        </p:blipFill>
        <p:spPr>
          <a:xfrm>
            <a:off x="529799" y="3287038"/>
            <a:ext cx="1019600" cy="602150"/>
          </a:xfrm>
          <a:prstGeom prst="rect">
            <a:avLst/>
          </a:prstGeom>
          <a:noFill/>
          <a:ln>
            <a:noFill/>
          </a:ln>
        </p:spPr>
      </p:pic>
      <p:pic>
        <p:nvPicPr>
          <p:cNvPr id="200" name="Shape 200"/>
          <p:cNvPicPr preferRelativeResize="0"/>
          <p:nvPr/>
        </p:nvPicPr>
        <p:blipFill>
          <a:blip r:embed="rId9">
            <a:alphaModFix/>
          </a:blip>
          <a:stretch>
            <a:fillRect/>
          </a:stretch>
        </p:blipFill>
        <p:spPr>
          <a:xfrm>
            <a:off x="1526025" y="3287037"/>
            <a:ext cx="684974" cy="678263"/>
          </a:xfrm>
          <a:prstGeom prst="rect">
            <a:avLst/>
          </a:prstGeom>
          <a:noFill/>
          <a:ln>
            <a:noFill/>
          </a:ln>
        </p:spPr>
      </p:pic>
      <p:pic>
        <p:nvPicPr>
          <p:cNvPr id="201" name="Shape 201"/>
          <p:cNvPicPr preferRelativeResize="0"/>
          <p:nvPr/>
        </p:nvPicPr>
        <p:blipFill>
          <a:blip r:embed="rId10">
            <a:alphaModFix/>
          </a:blip>
          <a:stretch>
            <a:fillRect/>
          </a:stretch>
        </p:blipFill>
        <p:spPr>
          <a:xfrm>
            <a:off x="5219525" y="2030536"/>
            <a:ext cx="1019600" cy="705223"/>
          </a:xfrm>
          <a:prstGeom prst="rect">
            <a:avLst/>
          </a:prstGeom>
          <a:noFill/>
          <a:ln>
            <a:noFill/>
          </a:ln>
        </p:spPr>
      </p:pic>
      <p:pic>
        <p:nvPicPr>
          <p:cNvPr id="202" name="Shape 202"/>
          <p:cNvPicPr preferRelativeResize="0"/>
          <p:nvPr/>
        </p:nvPicPr>
        <p:blipFill>
          <a:blip r:embed="rId11">
            <a:alphaModFix/>
          </a:blip>
          <a:stretch>
            <a:fillRect/>
          </a:stretch>
        </p:blipFill>
        <p:spPr>
          <a:xfrm>
            <a:off x="6273562" y="2007982"/>
            <a:ext cx="684974" cy="678191"/>
          </a:xfrm>
          <a:prstGeom prst="rect">
            <a:avLst/>
          </a:prstGeom>
          <a:noFill/>
          <a:ln>
            <a:noFill/>
          </a:ln>
        </p:spPr>
      </p:pic>
      <p:pic>
        <p:nvPicPr>
          <p:cNvPr id="203" name="Shape 203"/>
          <p:cNvPicPr preferRelativeResize="0"/>
          <p:nvPr/>
        </p:nvPicPr>
        <p:blipFill>
          <a:blip r:embed="rId12">
            <a:alphaModFix/>
          </a:blip>
          <a:stretch>
            <a:fillRect/>
          </a:stretch>
        </p:blipFill>
        <p:spPr>
          <a:xfrm>
            <a:off x="5230817" y="3287048"/>
            <a:ext cx="1693282" cy="934500"/>
          </a:xfrm>
          <a:prstGeom prst="rect">
            <a:avLst/>
          </a:prstGeom>
          <a:noFill/>
          <a:ln>
            <a:noFill/>
          </a:ln>
        </p:spPr>
      </p:pic>
      <p:pic>
        <p:nvPicPr>
          <p:cNvPr id="204" name="Shape 204"/>
          <p:cNvPicPr preferRelativeResize="0"/>
          <p:nvPr/>
        </p:nvPicPr>
        <p:blipFill>
          <a:blip r:embed="rId13">
            <a:alphaModFix/>
          </a:blip>
          <a:stretch>
            <a:fillRect/>
          </a:stretch>
        </p:blipFill>
        <p:spPr>
          <a:xfrm>
            <a:off x="6924099" y="3287052"/>
            <a:ext cx="1997299" cy="815149"/>
          </a:xfrm>
          <a:prstGeom prst="rect">
            <a:avLst/>
          </a:prstGeom>
          <a:noFill/>
          <a:ln>
            <a:noFill/>
          </a:ln>
        </p:spPr>
      </p:pic>
      <p:sp>
        <p:nvSpPr>
          <p:cNvPr id="205" name="Shape 205"/>
          <p:cNvSpPr txBox="1"/>
          <p:nvPr/>
        </p:nvSpPr>
        <p:spPr>
          <a:xfrm>
            <a:off x="338750" y="1673025"/>
            <a:ext cx="3694500" cy="3084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Edge Detectors (Laplacian Spatial Filter)</a:t>
            </a:r>
            <a:r>
              <a:rPr lang="en">
                <a:solidFill>
                  <a:schemeClr val="dk2"/>
                </a:solidFill>
                <a:latin typeface="Open Sans"/>
                <a:ea typeface="Open Sans"/>
                <a:cs typeface="Open Sans"/>
                <a:sym typeface="Open Sans"/>
              </a:rPr>
              <a:t>:</a:t>
            </a:r>
          </a:p>
        </p:txBody>
      </p:sp>
      <p:sp>
        <p:nvSpPr>
          <p:cNvPr id="206" name="Shape 206"/>
          <p:cNvSpPr txBox="1"/>
          <p:nvPr/>
        </p:nvSpPr>
        <p:spPr>
          <a:xfrm>
            <a:off x="356950" y="2905800"/>
            <a:ext cx="1482000" cy="4647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Sharpening</a:t>
            </a:r>
            <a:r>
              <a:rPr lang="en">
                <a:solidFill>
                  <a:schemeClr val="dk2"/>
                </a:solidFill>
                <a:latin typeface="Open Sans"/>
                <a:ea typeface="Open Sans"/>
                <a:cs typeface="Open Sans"/>
                <a:sym typeface="Open Sans"/>
              </a:rPr>
              <a:t>:</a:t>
            </a:r>
          </a:p>
        </p:txBody>
      </p:sp>
      <p:sp>
        <p:nvSpPr>
          <p:cNvPr id="207" name="Shape 207"/>
          <p:cNvSpPr txBox="1"/>
          <p:nvPr/>
        </p:nvSpPr>
        <p:spPr>
          <a:xfrm>
            <a:off x="5143500" y="1673025"/>
            <a:ext cx="3871500" cy="4647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Gaussian Blurring (Noise Reduction)</a:t>
            </a:r>
            <a:r>
              <a:rPr lang="en">
                <a:solidFill>
                  <a:schemeClr val="dk2"/>
                </a:solidFill>
                <a:latin typeface="Open Sans"/>
                <a:ea typeface="Open Sans"/>
                <a:cs typeface="Open Sans"/>
                <a:sym typeface="Open Sans"/>
              </a:rPr>
              <a:t>:</a:t>
            </a:r>
          </a:p>
        </p:txBody>
      </p:sp>
      <p:sp>
        <p:nvSpPr>
          <p:cNvPr id="208" name="Shape 208"/>
          <p:cNvSpPr txBox="1"/>
          <p:nvPr/>
        </p:nvSpPr>
        <p:spPr>
          <a:xfrm>
            <a:off x="5032825" y="2905800"/>
            <a:ext cx="3982200" cy="4647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u="sng">
                <a:solidFill>
                  <a:schemeClr val="dk2"/>
                </a:solidFill>
                <a:latin typeface="Open Sans"/>
                <a:ea typeface="Open Sans"/>
                <a:cs typeface="Open Sans"/>
                <a:sym typeface="Open Sans"/>
              </a:rPr>
              <a:t>Sobel Filters:</a:t>
            </a:r>
          </a:p>
        </p:txBody>
      </p:sp>
      <p:pic>
        <p:nvPicPr>
          <p:cNvPr id="209" name="Shape 209"/>
          <p:cNvPicPr preferRelativeResize="0"/>
          <p:nvPr/>
        </p:nvPicPr>
        <p:blipFill>
          <a:blip r:embed="rId14">
            <a:alphaModFix/>
          </a:blip>
          <a:stretch>
            <a:fillRect/>
          </a:stretch>
        </p:blipFill>
        <p:spPr>
          <a:xfrm>
            <a:off x="6200049" y="288812"/>
            <a:ext cx="1019599" cy="8789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Window Operator - Edge Detection</a:t>
            </a:r>
          </a:p>
        </p:txBody>
      </p:sp>
      <p:sp>
        <p:nvSpPr>
          <p:cNvPr id="215" name="Shape 215"/>
          <p:cNvSpPr txBox="1">
            <a:spLocks noGrp="1"/>
          </p:cNvSpPr>
          <p:nvPr>
            <p:ph type="body" idx="1"/>
          </p:nvPr>
        </p:nvSpPr>
        <p:spPr>
          <a:xfrm>
            <a:off x="311700" y="1266325"/>
            <a:ext cx="8520600" cy="803100"/>
          </a:xfrm>
          <a:prstGeom prst="rect">
            <a:avLst/>
          </a:prstGeom>
        </p:spPr>
        <p:txBody>
          <a:bodyPr lIns="91425" tIns="91425" rIns="91425" bIns="91425" anchor="t" anchorCtr="0">
            <a:noAutofit/>
          </a:bodyPr>
          <a:lstStyle/>
          <a:p>
            <a:pPr marL="457200" lvl="0" indent="-228600" rtl="0">
              <a:lnSpc>
                <a:spcPct val="100000"/>
              </a:lnSpc>
              <a:spcBef>
                <a:spcPts val="0"/>
              </a:spcBef>
            </a:pPr>
            <a:r>
              <a:rPr lang="en"/>
              <a:t>Ultimately found the below edge detection kernel provided the best results for purposes: </a:t>
            </a:r>
          </a:p>
          <a:p>
            <a:pPr lvl="0" rtl="0">
              <a:lnSpc>
                <a:spcPct val="100000"/>
              </a:lnSpc>
              <a:spcBef>
                <a:spcPts val="0"/>
              </a:spcBef>
              <a:buNone/>
            </a:pPr>
            <a:endParaRPr/>
          </a:p>
          <a:p>
            <a:pPr lvl="0" rtl="0">
              <a:lnSpc>
                <a:spcPct val="100000"/>
              </a:lnSpc>
              <a:spcBef>
                <a:spcPts val="0"/>
              </a:spcBef>
              <a:buNone/>
            </a:pPr>
            <a:endParaRPr/>
          </a:p>
          <a:p>
            <a:pPr marL="3200400" lvl="0" indent="0" rtl="0">
              <a:lnSpc>
                <a:spcPct val="100000"/>
              </a:lnSpc>
              <a:spcBef>
                <a:spcPts val="0"/>
              </a:spcBef>
              <a:buNone/>
            </a:pPr>
            <a:r>
              <a:rPr lang="en" sz="2500">
                <a:solidFill>
                  <a:srgbClr val="000000"/>
                </a:solidFill>
              </a:rPr>
              <a:t>* 				=</a:t>
            </a:r>
          </a:p>
        </p:txBody>
      </p:sp>
      <p:pic>
        <p:nvPicPr>
          <p:cNvPr id="216" name="Shape 216"/>
          <p:cNvPicPr preferRelativeResize="0"/>
          <p:nvPr/>
        </p:nvPicPr>
        <p:blipFill>
          <a:blip r:embed="rId3">
            <a:alphaModFix/>
          </a:blip>
          <a:stretch>
            <a:fillRect/>
          </a:stretch>
        </p:blipFill>
        <p:spPr>
          <a:xfrm>
            <a:off x="3919552" y="2849497"/>
            <a:ext cx="1304900" cy="803025"/>
          </a:xfrm>
          <a:prstGeom prst="rect">
            <a:avLst/>
          </a:prstGeom>
          <a:noFill/>
          <a:ln>
            <a:noFill/>
          </a:ln>
        </p:spPr>
      </p:pic>
      <p:pic>
        <p:nvPicPr>
          <p:cNvPr id="217" name="Shape 217"/>
          <p:cNvPicPr preferRelativeResize="0"/>
          <p:nvPr/>
        </p:nvPicPr>
        <p:blipFill>
          <a:blip r:embed="rId4">
            <a:alphaModFix/>
          </a:blip>
          <a:stretch>
            <a:fillRect/>
          </a:stretch>
        </p:blipFill>
        <p:spPr>
          <a:xfrm>
            <a:off x="311700" y="2358550"/>
            <a:ext cx="3044150" cy="1527150"/>
          </a:xfrm>
          <a:prstGeom prst="rect">
            <a:avLst/>
          </a:prstGeom>
          <a:noFill/>
          <a:ln>
            <a:noFill/>
          </a:ln>
        </p:spPr>
      </p:pic>
      <p:pic>
        <p:nvPicPr>
          <p:cNvPr id="218" name="Shape 218"/>
          <p:cNvPicPr preferRelativeResize="0"/>
          <p:nvPr/>
        </p:nvPicPr>
        <p:blipFill>
          <a:blip r:embed="rId5">
            <a:alphaModFix/>
          </a:blip>
          <a:stretch>
            <a:fillRect/>
          </a:stretch>
        </p:blipFill>
        <p:spPr>
          <a:xfrm>
            <a:off x="5919450" y="2057462"/>
            <a:ext cx="2912850" cy="2184625"/>
          </a:xfrm>
          <a:prstGeom prst="rect">
            <a:avLst/>
          </a:prstGeom>
          <a:noFill/>
          <a:ln>
            <a:noFill/>
          </a:ln>
        </p:spPr>
      </p:pic>
      <p:sp>
        <p:nvSpPr>
          <p:cNvPr id="219" name="Shape 219"/>
          <p:cNvSpPr txBox="1"/>
          <p:nvPr/>
        </p:nvSpPr>
        <p:spPr>
          <a:xfrm>
            <a:off x="311700" y="4296450"/>
            <a:ext cx="4856400" cy="603900"/>
          </a:xfrm>
          <a:prstGeom prst="rect">
            <a:avLst/>
          </a:prstGeom>
          <a:noFill/>
          <a:ln>
            <a:noFill/>
          </a:ln>
        </p:spPr>
        <p:txBody>
          <a:bodyPr lIns="91425" tIns="91425" rIns="91425" bIns="91425" anchor="t" anchorCtr="0">
            <a:noAutofit/>
          </a:bodyPr>
          <a:lstStyle/>
          <a:p>
            <a:pPr marL="457200" lvl="0" indent="-342900">
              <a:spcBef>
                <a:spcPts val="0"/>
              </a:spcBef>
              <a:buClr>
                <a:srgbClr val="666666"/>
              </a:buClr>
              <a:buSzPct val="100000"/>
              <a:buChar char="●"/>
            </a:pPr>
            <a:r>
              <a:rPr lang="en" sz="1800">
                <a:solidFill>
                  <a:srgbClr val="666666"/>
                </a:solidFill>
              </a:rPr>
              <a:t>However noise is still a significant issue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Verilog Example - Window Module</a:t>
            </a:r>
          </a:p>
        </p:txBody>
      </p:sp>
      <p:sp>
        <p:nvSpPr>
          <p:cNvPr id="225" name="Shape 225"/>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Y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11</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a:t>
            </a:r>
            <a:r>
              <a:rPr lang="en" sz="900">
                <a:solidFill>
                  <a:srgbClr val="0086B3"/>
                </a:solidFill>
                <a:highlight>
                  <a:srgbClr val="FFFFFF"/>
                </a:highlight>
                <a:latin typeface="Verdana"/>
                <a:ea typeface="Verdana"/>
                <a:cs typeface="Verdana"/>
                <a:sym typeface="Verdana"/>
              </a:rPr>
              <a:t>4'd2</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a:t>
            </a:r>
            <a:r>
              <a:rPr lang="en" sz="900">
                <a:solidFill>
                  <a:srgbClr val="A71D5D"/>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4'd4</a:t>
            </a:r>
            <a:r>
              <a:rPr lang="en" sz="9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Convert RGB pixel to grayscale, Y will be 4 bit value</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Ur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11</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Vr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datainRGB[</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A71D5D"/>
                </a:solidFill>
                <a:highlight>
                  <a:srgbClr val="FFFFFF"/>
                </a:highlight>
                <a:latin typeface="Verdana"/>
                <a:ea typeface="Verdana"/>
                <a:cs typeface="Verdana"/>
                <a:sym typeface="Verdana"/>
              </a:rPr>
              <a:t>assign</a:t>
            </a:r>
            <a:r>
              <a:rPr lang="en" sz="900">
                <a:solidFill>
                  <a:srgbClr val="333333"/>
                </a:solidFill>
                <a:highlight>
                  <a:srgbClr val="FFFFFF"/>
                </a:highlight>
                <a:latin typeface="Verdana"/>
                <a:ea typeface="Verdana"/>
                <a:cs typeface="Verdana"/>
                <a:sym typeface="Verdana"/>
              </a:rPr>
              <a:t> datain </a:t>
            </a:r>
            <a:r>
              <a:rPr lang="en" sz="900">
                <a:solidFill>
                  <a:srgbClr val="A71D5D"/>
                </a:solidFill>
                <a:highlight>
                  <a:srgbClr val="FFFFFF"/>
                </a:highlight>
                <a:latin typeface="Verdana"/>
                <a:ea typeface="Verdana"/>
                <a:cs typeface="Verdana"/>
                <a:sym typeface="Verdana"/>
              </a:rPr>
              <a:t>=</a:t>
            </a:r>
            <a:r>
              <a:rPr lang="en" sz="900">
                <a:solidFill>
                  <a:srgbClr val="333333"/>
                </a:solidFill>
                <a:highlight>
                  <a:srgbClr val="FFFFFF"/>
                </a:highlight>
                <a:latin typeface="Verdana"/>
                <a:ea typeface="Verdana"/>
                <a:cs typeface="Verdana"/>
                <a:sym typeface="Verdana"/>
              </a:rPr>
              <a:t> {Y,Ur,Vr};	</a:t>
            </a:r>
          </a:p>
          <a:p>
            <a:pPr lvl="0" rtl="0">
              <a:lnSpc>
                <a:spcPct val="142857"/>
              </a:lnSpc>
              <a:spcBef>
                <a:spcPts val="0"/>
              </a:spcBef>
              <a:spcAft>
                <a:spcPts val="0"/>
              </a:spcAft>
              <a:buNone/>
            </a:pPr>
            <a:r>
              <a:rPr lang="en" sz="900">
                <a:solidFill>
                  <a:srgbClr val="969896"/>
                </a:solidFill>
                <a:highlight>
                  <a:srgbClr val="FFFFFF"/>
                </a:highlight>
                <a:latin typeface="Verdana"/>
                <a:ea typeface="Verdana"/>
                <a:cs typeface="Verdana"/>
                <a:sym typeface="Verdana"/>
              </a:rPr>
              <a:t>// Setup our flip-flops to hold pixels in the window and fifo queues. 3x3 window operation used.</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Inputs to each flip-flop used for kernel convolution operation.</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dff1</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datain,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dff2</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1</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0</a:t>
            </a:r>
            <a:r>
              <a:rPr lang="en" sz="900">
                <a:solidFill>
                  <a:srgbClr val="333333"/>
                </a:solidFill>
                <a:highlight>
                  <a:srgbClr val="FFFFFF"/>
                </a:highlight>
                <a:latin typeface="Verdana"/>
                <a:ea typeface="Verdana"/>
                <a:cs typeface="Verdana"/>
                <a:sym typeface="Verdana"/>
              </a:rPr>
              <a:t>], clk, reset);</a:t>
            </a:r>
          </a:p>
          <a:p>
            <a:pPr lvl="0" rt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dff3</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2</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1</a:t>
            </a:r>
            <a:r>
              <a:rPr lang="en" sz="900">
                <a:solidFill>
                  <a:srgbClr val="333333"/>
                </a:solidFill>
                <a:highlight>
                  <a:srgbClr val="FFFFFF"/>
                </a:highlight>
                <a:latin typeface="Verdana"/>
                <a:ea typeface="Verdana"/>
                <a:cs typeface="Verdana"/>
                <a:sym typeface="Verdana"/>
              </a:rPr>
              <a:t>], clk, reset);</a:t>
            </a:r>
          </a:p>
          <a:p>
            <a:pPr lvl="0" rtl="0">
              <a:lnSpc>
                <a:spcPct val="142857"/>
              </a:lnSpc>
              <a:spcBef>
                <a:spcPts val="0"/>
              </a:spcBef>
              <a:spcAft>
                <a:spcPts val="0"/>
              </a:spcAft>
              <a:buNone/>
            </a:pPr>
            <a:r>
              <a:rPr lang="en" sz="900">
                <a:solidFill>
                  <a:srgbClr val="969896"/>
                </a:solidFill>
                <a:highlight>
                  <a:srgbClr val="FFFFFF"/>
                </a:highlight>
                <a:latin typeface="Verdana"/>
                <a:ea typeface="Verdana"/>
                <a:cs typeface="Verdana"/>
                <a:sym typeface="Verdana"/>
              </a:rPr>
              <a:t>// FIFOs of length 636 used (RowLength - 1). 636 used instead of 637 to correct clocking issues found in test benches </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nFIFO</a:t>
            </a:r>
            <a:r>
              <a:rPr lang="en" sz="900">
                <a:solidFill>
                  <a:srgbClr val="333333"/>
                </a:solidFill>
                <a:highlight>
                  <a:srgbClr val="FFFFFF"/>
                </a:highlight>
                <a:latin typeface="Verdana"/>
                <a:ea typeface="Verdana"/>
                <a:cs typeface="Verdana"/>
                <a:sym typeface="Verdana"/>
              </a:rPr>
              <a:t> #(.fifosize(</a:t>
            </a:r>
            <a:r>
              <a:rPr lang="en" sz="900">
                <a:solidFill>
                  <a:srgbClr val="0086B3"/>
                </a:solidFill>
                <a:highlight>
                  <a:srgbClr val="FFFFFF"/>
                </a:highlight>
                <a:latin typeface="Verdana"/>
                <a:ea typeface="Verdana"/>
                <a:cs typeface="Verdana"/>
                <a:sym typeface="Verdana"/>
              </a:rPr>
              <a:t>636</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fifo1</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2</a:t>
            </a:r>
            <a:r>
              <a:rPr lang="en" sz="900">
                <a:solidFill>
                  <a:srgbClr val="333333"/>
                </a:solidFill>
                <a:highlight>
                  <a:srgbClr val="FFFFFF"/>
                </a:highlight>
                <a:latin typeface="Verdana"/>
                <a:ea typeface="Verdana"/>
                <a:cs typeface="Verdana"/>
                <a:sym typeface="Verdana"/>
              </a:rPr>
              <a:t>], reset, clk, queue1out); </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dff4</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],queue1out,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dff5</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3</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dff6</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5</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4</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nFIFO</a:t>
            </a:r>
            <a:r>
              <a:rPr lang="en" sz="900">
                <a:solidFill>
                  <a:srgbClr val="333333"/>
                </a:solidFill>
                <a:highlight>
                  <a:srgbClr val="FFFFFF"/>
                </a:highlight>
                <a:latin typeface="Verdana"/>
                <a:ea typeface="Verdana"/>
                <a:cs typeface="Verdana"/>
                <a:sym typeface="Verdana"/>
              </a:rPr>
              <a:t> #(.fifosize(</a:t>
            </a:r>
            <a:r>
              <a:rPr lang="en" sz="900">
                <a:solidFill>
                  <a:srgbClr val="0086B3"/>
                </a:solidFill>
                <a:highlight>
                  <a:srgbClr val="FFFFFF"/>
                </a:highlight>
                <a:latin typeface="Verdana"/>
                <a:ea typeface="Verdana"/>
                <a:cs typeface="Verdana"/>
                <a:sym typeface="Verdana"/>
              </a:rPr>
              <a:t>636</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fifo2</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5</a:t>
            </a:r>
            <a:r>
              <a:rPr lang="en" sz="900">
                <a:solidFill>
                  <a:srgbClr val="333333"/>
                </a:solidFill>
                <a:highlight>
                  <a:srgbClr val="FFFFFF"/>
                </a:highlight>
                <a:latin typeface="Verdana"/>
                <a:ea typeface="Verdana"/>
                <a:cs typeface="Verdana"/>
                <a:sym typeface="Verdana"/>
              </a:rPr>
              <a:t>], reset, clk, queue2out);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dff7</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6</a:t>
            </a:r>
            <a:r>
              <a:rPr lang="en" sz="900">
                <a:solidFill>
                  <a:srgbClr val="333333"/>
                </a:solidFill>
                <a:highlight>
                  <a:srgbClr val="FFFFFF"/>
                </a:highlight>
                <a:latin typeface="Verdana"/>
                <a:ea typeface="Verdana"/>
                <a:cs typeface="Verdana"/>
                <a:sym typeface="Verdana"/>
              </a:rPr>
              <a:t>], queue2out,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dff8</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6</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63A35C"/>
                </a:solidFill>
                <a:highlight>
                  <a:srgbClr val="FFFFFF"/>
                </a:highlight>
                <a:latin typeface="Verdana"/>
                <a:ea typeface="Verdana"/>
                <a:cs typeface="Verdana"/>
                <a:sym typeface="Verdana"/>
              </a:rPr>
              <a:t>Dff</a:t>
            </a:r>
            <a:r>
              <a:rPr lang="en" sz="900">
                <a:solidFill>
                  <a:srgbClr val="333333"/>
                </a:solidFill>
                <a:highlight>
                  <a:srgbClr val="FFFFFF"/>
                </a:highlight>
                <a:latin typeface="Verdana"/>
                <a:ea typeface="Verdana"/>
                <a:cs typeface="Verdana"/>
                <a:sym typeface="Verdana"/>
              </a:rPr>
              <a:t> </a:t>
            </a:r>
            <a:r>
              <a:rPr lang="en" sz="900">
                <a:solidFill>
                  <a:srgbClr val="63A35C"/>
                </a:solidFill>
                <a:highlight>
                  <a:srgbClr val="FFFFFF"/>
                </a:highlight>
                <a:latin typeface="Verdana"/>
                <a:ea typeface="Verdana"/>
                <a:cs typeface="Verdana"/>
                <a:sym typeface="Verdana"/>
              </a:rPr>
              <a:t>dff9</a:t>
            </a:r>
            <a:r>
              <a:rPr lang="en" sz="900">
                <a:solidFill>
                  <a:srgbClr val="333333"/>
                </a:solidFill>
                <a:highlight>
                  <a:srgbClr val="FFFFFF"/>
                </a:highlight>
                <a:latin typeface="Verdana"/>
                <a:ea typeface="Verdana"/>
                <a:cs typeface="Verdana"/>
                <a:sym typeface="Verdana"/>
              </a:rPr>
              <a:t>(prevPixels[</a:t>
            </a:r>
            <a:r>
              <a:rPr lang="en" sz="900">
                <a:solidFill>
                  <a:srgbClr val="0086B3"/>
                </a:solidFill>
                <a:highlight>
                  <a:srgbClr val="FFFFFF"/>
                </a:highlight>
                <a:latin typeface="Verdana"/>
                <a:ea typeface="Verdana"/>
                <a:cs typeface="Verdana"/>
                <a:sym typeface="Verdana"/>
              </a:rPr>
              <a:t>8</a:t>
            </a:r>
            <a:r>
              <a:rPr lang="en" sz="900">
                <a:solidFill>
                  <a:srgbClr val="333333"/>
                </a:solidFill>
                <a:highlight>
                  <a:srgbClr val="FFFFFF"/>
                </a:highlight>
                <a:latin typeface="Verdana"/>
                <a:ea typeface="Verdana"/>
                <a:cs typeface="Verdana"/>
                <a:sym typeface="Verdana"/>
              </a:rPr>
              <a:t>], prevPixels[</a:t>
            </a:r>
            <a:r>
              <a:rPr lang="en" sz="900">
                <a:solidFill>
                  <a:srgbClr val="0086B3"/>
                </a:solidFill>
                <a:highlight>
                  <a:srgbClr val="FFFFFF"/>
                </a:highlight>
                <a:latin typeface="Verdana"/>
                <a:ea typeface="Verdana"/>
                <a:cs typeface="Verdana"/>
                <a:sym typeface="Verdana"/>
              </a:rPr>
              <a:t>7</a:t>
            </a:r>
            <a:r>
              <a:rPr lang="en" sz="900">
                <a:solidFill>
                  <a:srgbClr val="333333"/>
                </a:solidFill>
                <a:highlight>
                  <a:srgbClr val="FFFFFF"/>
                </a:highlight>
                <a:latin typeface="Verdana"/>
                <a:ea typeface="Verdana"/>
                <a:cs typeface="Verdana"/>
                <a:sym typeface="Verdana"/>
              </a:rPr>
              <a:t>], clk, reset);</a:t>
            </a:r>
          </a:p>
          <a:p>
            <a:pPr lv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Verilog Example - Window Module</a:t>
            </a:r>
          </a:p>
        </p:txBody>
      </p:sp>
      <p:sp>
        <p:nvSpPr>
          <p:cNvPr id="231" name="Shape 231"/>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always</a:t>
            </a:r>
            <a:r>
              <a:rPr lang="en" sz="800">
                <a:solidFill>
                  <a:srgbClr val="333333"/>
                </a:solidFill>
                <a:highlight>
                  <a:srgbClr val="FFFFFF"/>
                </a:highlight>
                <a:latin typeface="Verdana"/>
                <a:ea typeface="Verdana"/>
                <a:cs typeface="Verdana"/>
                <a:sym typeface="Verdana"/>
              </a:rPr>
              <a:t> @ (</a:t>
            </a:r>
            <a:r>
              <a:rPr lang="en" sz="800">
                <a:solidFill>
                  <a:srgbClr val="A71D5D"/>
                </a:solidFill>
                <a:highlight>
                  <a:srgbClr val="FFFFFF"/>
                </a:highlight>
                <a:latin typeface="Verdana"/>
                <a:ea typeface="Verdana"/>
                <a:cs typeface="Verdana"/>
                <a:sym typeface="Verdana"/>
              </a:rPr>
              <a:t>posedge</a:t>
            </a:r>
            <a:r>
              <a:rPr lang="en" sz="800">
                <a:solidFill>
                  <a:srgbClr val="333333"/>
                </a:solidFill>
                <a:highlight>
                  <a:srgbClr val="FFFFFF"/>
                </a:highlight>
                <a:latin typeface="Verdana"/>
                <a:ea typeface="Verdana"/>
                <a:cs typeface="Verdana"/>
                <a:sym typeface="Verdana"/>
              </a:rPr>
              <a:t> clk) </a:t>
            </a:r>
            <a:r>
              <a:rPr lang="en" sz="800">
                <a:solidFill>
                  <a:srgbClr val="A71D5D"/>
                </a:solidFill>
                <a:highlight>
                  <a:srgbClr val="FFFFFF"/>
                </a:highlight>
                <a:latin typeface="Verdana"/>
                <a:ea typeface="Verdana"/>
                <a:cs typeface="Verdana"/>
                <a:sym typeface="Verdana"/>
              </a:rPr>
              <a:t>begin</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(rst) </a:t>
            </a:r>
            <a:r>
              <a:rPr lang="en" sz="800">
                <a:solidFill>
                  <a:srgbClr val="A71D5D"/>
                </a:solidFill>
                <a:highlight>
                  <a:srgbClr val="FFFFFF"/>
                </a:highlight>
                <a:latin typeface="Verdana"/>
                <a:ea typeface="Verdana"/>
                <a:cs typeface="Verdana"/>
                <a:sym typeface="Verdana"/>
              </a:rPr>
              <a:t>begin</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 tempOut# holds a multiplication of a pixel with a weight in our kernel</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tempOut8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 </a:t>
            </a:r>
            <a:r>
              <a:rPr lang="en" sz="900">
                <a:solidFill>
                  <a:srgbClr val="969896"/>
                </a:solidFill>
                <a:highlight>
                  <a:srgbClr val="FFFFFF"/>
                </a:highlight>
                <a:latin typeface="Verdana"/>
                <a:ea typeface="Verdana"/>
                <a:cs typeface="Verdana"/>
                <a:sym typeface="Verdana"/>
              </a:rPr>
              <a:t>// weights[] holds values used in kernel</a:t>
            </a: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2</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5</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weights[</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end</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Verilog Example - Window Module</a:t>
            </a:r>
          </a:p>
        </p:txBody>
      </p:sp>
      <p:sp>
        <p:nvSpPr>
          <p:cNvPr id="237" name="Shape 237"/>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914400" lvl="0" indent="0" rtl="0">
              <a:lnSpc>
                <a:spcPct val="142857"/>
              </a:lnSpc>
              <a:spcBef>
                <a:spcPts val="0"/>
              </a:spcBef>
              <a:spcAft>
                <a:spcPts val="0"/>
              </a:spcAft>
              <a:buNone/>
            </a:pPr>
            <a:r>
              <a:rPr lang="en" sz="800">
                <a:solidFill>
                  <a:srgbClr val="A71D5D"/>
                </a:solidFill>
                <a:highlight>
                  <a:srgbClr val="FFFFFF"/>
                </a:highlight>
                <a:latin typeface="Verdana"/>
                <a:ea typeface="Verdana"/>
                <a:cs typeface="Verdana"/>
                <a:sym typeface="Verdana"/>
              </a:rPr>
              <a:t>else</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begin</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if</a:t>
            </a:r>
            <a:r>
              <a:rPr lang="en" sz="800">
                <a:solidFill>
                  <a:srgbClr val="333333"/>
                </a:solidFill>
                <a:highlight>
                  <a:srgbClr val="FFFFFF"/>
                </a:highlight>
                <a:latin typeface="Verdana"/>
                <a:ea typeface="Verdana"/>
                <a:cs typeface="Verdana"/>
                <a:sym typeface="Verdana"/>
              </a:rPr>
              <a:t> (pixel_rdy) </a:t>
            </a:r>
            <a:r>
              <a:rPr lang="en" sz="800">
                <a:solidFill>
                  <a:srgbClr val="A71D5D"/>
                </a:solidFill>
                <a:highlight>
                  <a:srgbClr val="FFFFFF"/>
                </a:highlight>
                <a:latin typeface="Verdana"/>
                <a:ea typeface="Verdana"/>
                <a:cs typeface="Verdana"/>
                <a:sym typeface="Verdana"/>
              </a:rPr>
              <a:t>begin </a:t>
            </a:r>
            <a:r>
              <a:rPr lang="en" sz="800">
                <a:solidFill>
                  <a:srgbClr val="969896"/>
                </a:solidFill>
                <a:highlight>
                  <a:srgbClr val="FFFFFF"/>
                </a:highlight>
                <a:latin typeface="Verdana"/>
                <a:ea typeface="Verdana"/>
                <a:cs typeface="Verdana"/>
                <a:sym typeface="Verdana"/>
              </a:rPr>
              <a:t>// if a pixel has been received</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multiply pixel in window by appropriate weight. Note 0 added to start of each pixel to maintain sign of pixel</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,datain[</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0</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2</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,queue1out[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3</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5</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4</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,queue2out[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6</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tempOut8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(weights[</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a:t>
            </a:r>
            <a:r>
              <a:rPr lang="en" sz="800">
                <a:solidFill>
                  <a:srgbClr val="A71D5D"/>
                </a:solidFill>
                <a:highlight>
                  <a:srgbClr val="FFFFFF"/>
                </a:highlight>
                <a:latin typeface="Verdana"/>
                <a:ea typeface="Verdana"/>
                <a:cs typeface="Verdana"/>
                <a:sym typeface="Verdana"/>
              </a:rPr>
              <a:t>signed</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1'b0</a:t>
            </a:r>
            <a:r>
              <a:rPr lang="en" sz="800">
                <a:solidFill>
                  <a:srgbClr val="333333"/>
                </a:solidFill>
                <a:highlight>
                  <a:srgbClr val="FFFFFF"/>
                </a:highlight>
                <a:latin typeface="Verdana"/>
                <a:ea typeface="Verdana"/>
                <a:cs typeface="Verdana"/>
                <a:sym typeface="Verdana"/>
              </a:rPr>
              <a:t>,prevPixels[</a:t>
            </a:r>
            <a:r>
              <a:rPr lang="en" sz="800">
                <a:solidFill>
                  <a:srgbClr val="0086B3"/>
                </a:solidFill>
                <a:highlight>
                  <a:srgbClr val="FFFFFF"/>
                </a:highlight>
                <a:latin typeface="Verdana"/>
                <a:ea typeface="Verdana"/>
                <a:cs typeface="Verdana"/>
                <a:sym typeface="Verdana"/>
              </a:rPr>
              <a:t>7</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11</a:t>
            </a:r>
            <a:r>
              <a:rPr lang="en" sz="800">
                <a:solidFill>
                  <a:srgbClr val="333333"/>
                </a:solidFill>
                <a:highlight>
                  <a:srgbClr val="FFFFFF"/>
                </a:highlight>
                <a:latin typeface="Verdana"/>
                <a:ea typeface="Verdana"/>
                <a:cs typeface="Verdana"/>
                <a:sym typeface="Verdana"/>
              </a:rPr>
              <a:t>:</a:t>
            </a:r>
            <a:r>
              <a:rPr lang="en" sz="800">
                <a:solidFill>
                  <a:srgbClr val="0086B3"/>
                </a:solidFill>
                <a:highlight>
                  <a:srgbClr val="FFFFFF"/>
                </a:highlight>
                <a:latin typeface="Verdana"/>
                <a:ea typeface="Verdana"/>
                <a:cs typeface="Verdana"/>
                <a:sym typeface="Verdana"/>
              </a:rPr>
              <a:t>8</a:t>
            </a:r>
            <a:r>
              <a:rPr lang="en" sz="800">
                <a:solidFill>
                  <a:srgbClr val="333333"/>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r>
              <a:rPr lang="en" sz="800">
                <a:solidFill>
                  <a:srgbClr val="969896"/>
                </a:solidFill>
                <a:highlight>
                  <a:srgbClr val="FFFFFF"/>
                </a:highlight>
                <a:latin typeface="Verdana"/>
                <a:ea typeface="Verdana"/>
                <a:cs typeface="Verdana"/>
                <a:sym typeface="Verdana"/>
              </a:rPr>
              <a:t>// tempOut holds the result of our window operation </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 </a:t>
            </a:r>
            <a:r>
              <a:rPr lang="en" sz="800">
                <a:solidFill>
                  <a:srgbClr val="A71D5D"/>
                </a:solidFill>
                <a:highlight>
                  <a:srgbClr val="FFFFFF"/>
                </a:highlight>
                <a:latin typeface="Verdana"/>
                <a:ea typeface="Verdana"/>
                <a:cs typeface="Verdana"/>
                <a:sym typeface="Verdana"/>
              </a:rPr>
              <a:t>&lt;=</a:t>
            </a:r>
            <a:r>
              <a:rPr lang="en" sz="800">
                <a:solidFill>
                  <a:srgbClr val="333333"/>
                </a:solidFill>
                <a:highlight>
                  <a:srgbClr val="FFFFFF"/>
                </a:highlight>
                <a:latin typeface="Verdana"/>
                <a:ea typeface="Verdana"/>
                <a:cs typeface="Verdana"/>
                <a:sym typeface="Verdana"/>
              </a:rPr>
              <a:t> tempOut0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tempOut1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tempOut2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tempOut3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tempOut4 </a:t>
            </a:r>
            <a:r>
              <a:rPr lang="en" sz="800">
                <a:solidFill>
                  <a:srgbClr val="A71D5D"/>
                </a:solidFill>
                <a:highlight>
                  <a:srgbClr val="FFFFFF"/>
                </a:highlight>
                <a:latin typeface="Verdana"/>
                <a:ea typeface="Verdana"/>
                <a:cs typeface="Verdana"/>
                <a:sym typeface="Verdana"/>
              </a:rPr>
              <a:t>+</a:t>
            </a:r>
          </a:p>
          <a:p>
            <a:pPr marL="914400" lvl="0" indent="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tempOut5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tempOut6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tempOut7 </a:t>
            </a:r>
            <a:r>
              <a:rPr lang="en" sz="800">
                <a:solidFill>
                  <a:srgbClr val="A71D5D"/>
                </a:solidFill>
                <a:highlight>
                  <a:srgbClr val="FFFFFF"/>
                </a:highlight>
                <a:latin typeface="Verdana"/>
                <a:ea typeface="Verdana"/>
                <a:cs typeface="Verdana"/>
                <a:sym typeface="Verdana"/>
              </a:rPr>
              <a:t>+</a:t>
            </a:r>
            <a:r>
              <a:rPr lang="en" sz="800">
                <a:solidFill>
                  <a:srgbClr val="333333"/>
                </a:solidFill>
                <a:highlight>
                  <a:srgbClr val="FFFFFF"/>
                </a:highlight>
                <a:latin typeface="Verdana"/>
                <a:ea typeface="Verdana"/>
                <a:cs typeface="Verdana"/>
                <a:sym typeface="Verdana"/>
              </a:rPr>
              <a:t> tempOut8;</a:t>
            </a:r>
          </a:p>
          <a:p>
            <a:pPr lvl="0" rtl="0">
              <a:lnSpc>
                <a:spcPct val="142857"/>
              </a:lnSpc>
              <a:spcBef>
                <a:spcPts val="0"/>
              </a:spcBef>
              <a:spcAft>
                <a:spcPts val="0"/>
              </a:spcAft>
              <a:buNone/>
            </a:pPr>
            <a:r>
              <a:rPr lang="en" sz="800">
                <a:solidFill>
                  <a:srgbClr val="333333"/>
                </a:solidFill>
                <a:highlight>
                  <a:srgbClr val="FFFFFF"/>
                </a:highlight>
                <a:latin typeface="Verdana"/>
                <a:ea typeface="Verdana"/>
                <a:cs typeface="Verdana"/>
                <a:sym typeface="Verdana"/>
              </a:rPr>
              <a:t>				</a:t>
            </a:r>
          </a:p>
          <a:p>
            <a:pPr lvl="0" rtl="0">
              <a:lnSpc>
                <a:spcPct val="142857"/>
              </a:lnSpc>
              <a:spcBef>
                <a:spcPts val="0"/>
              </a:spcBef>
              <a:spcAft>
                <a:spcPts val="0"/>
              </a:spcAft>
              <a:buNone/>
            </a:pPr>
            <a:endParaRPr sz="900">
              <a:solidFill>
                <a:srgbClr val="333333"/>
              </a:solidFill>
              <a:highlight>
                <a:srgbClr val="FFFFFF"/>
              </a:highlight>
              <a:latin typeface="Verdana"/>
              <a:ea typeface="Verdana"/>
              <a:cs typeface="Verdana"/>
              <a:sym typeface="Verdana"/>
            </a:endParaRPr>
          </a:p>
          <a:p>
            <a:pPr lvl="0" rtl="0">
              <a:lnSpc>
                <a:spcPct val="142857"/>
              </a:lnSpc>
              <a:spcBef>
                <a:spcPts val="0"/>
              </a:spcBef>
              <a:spcAft>
                <a:spcPts val="0"/>
              </a:spcAft>
              <a:buNone/>
            </a:pPr>
            <a:r>
              <a:rPr lang="en" sz="90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415375" y="1107325"/>
            <a:ext cx="8520600" cy="1478100"/>
          </a:xfrm>
          <a:prstGeom prst="rect">
            <a:avLst/>
          </a:prstGeom>
        </p:spPr>
        <p:txBody>
          <a:bodyPr lIns="91425" tIns="91425" rIns="91425" bIns="91425" anchor="t" anchorCtr="0">
            <a:noAutofit/>
          </a:bodyPr>
          <a:lstStyle/>
          <a:p>
            <a:pPr lvl="0">
              <a:spcBef>
                <a:spcPts val="0"/>
              </a:spcBef>
              <a:buNone/>
            </a:pPr>
            <a:r>
              <a:rPr lang="en" sz="1400"/>
              <a:t>The objective of this project is the development of a FPGA based vehicle plate recognition system. Currently vehicle plate recognition is an essential part of the infrastructure found in vehicle based systems concerning electronic payment, restricted area access, and the identification of criminal activities. FPGA based designs provide the ability for high performance recognition systems that are both low power and low latency.</a:t>
            </a:r>
          </a:p>
        </p:txBody>
      </p:sp>
      <p:sp>
        <p:nvSpPr>
          <p:cNvPr id="73" name="Shape 7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Project Motivation</a:t>
            </a:r>
          </a:p>
        </p:txBody>
      </p:sp>
      <p:pic>
        <p:nvPicPr>
          <p:cNvPr id="74" name="Shape 74"/>
          <p:cNvPicPr preferRelativeResize="0"/>
          <p:nvPr/>
        </p:nvPicPr>
        <p:blipFill>
          <a:blip r:embed="rId3">
            <a:alphaModFix/>
          </a:blip>
          <a:stretch>
            <a:fillRect/>
          </a:stretch>
        </p:blipFill>
        <p:spPr>
          <a:xfrm>
            <a:off x="462825" y="2689850"/>
            <a:ext cx="3321675" cy="2308575"/>
          </a:xfrm>
          <a:prstGeom prst="rect">
            <a:avLst/>
          </a:prstGeom>
          <a:noFill/>
          <a:ln>
            <a:noFill/>
          </a:ln>
        </p:spPr>
      </p:pic>
      <p:pic>
        <p:nvPicPr>
          <p:cNvPr id="75" name="Shape 75"/>
          <p:cNvPicPr preferRelativeResize="0"/>
          <p:nvPr/>
        </p:nvPicPr>
        <p:blipFill>
          <a:blip r:embed="rId4">
            <a:alphaModFix/>
          </a:blip>
          <a:stretch>
            <a:fillRect/>
          </a:stretch>
        </p:blipFill>
        <p:spPr>
          <a:xfrm>
            <a:off x="4483050" y="2444824"/>
            <a:ext cx="3764526" cy="2553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Verilog Example - Window Module</a:t>
            </a:r>
          </a:p>
        </p:txBody>
      </p:sp>
      <p:sp>
        <p:nvSpPr>
          <p:cNvPr id="243" name="Shape 24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914400" lvl="0" indent="457200" rtl="0">
              <a:lnSpc>
                <a:spcPct val="100000"/>
              </a:lnSpc>
              <a:spcBef>
                <a:spcPts val="0"/>
              </a:spcBef>
              <a:spcAft>
                <a:spcPts val="0"/>
              </a:spcAft>
              <a:buNone/>
            </a:pPr>
            <a:r>
              <a:rPr lang="en" sz="800" dirty="0">
                <a:solidFill>
                  <a:srgbClr val="A71D5D"/>
                </a:solidFill>
                <a:highlight>
                  <a:srgbClr val="FFFFFF"/>
                </a:highlight>
                <a:latin typeface="Verdana"/>
                <a:ea typeface="Verdana"/>
                <a:cs typeface="Verdana"/>
                <a:sym typeface="Verdana"/>
              </a:rPr>
              <a:t>if</a:t>
            </a:r>
            <a:r>
              <a:rPr lang="en" sz="800" dirty="0">
                <a:solidFill>
                  <a:srgbClr val="333333"/>
                </a:solidFill>
                <a:highlight>
                  <a:srgbClr val="FFFFFF"/>
                </a:highlight>
                <a:latin typeface="Verdana"/>
                <a:ea typeface="Verdana"/>
                <a:cs typeface="Verdana"/>
                <a:sym typeface="Verdana"/>
              </a:rPr>
              <a:t>(num_pix_ok)</a:t>
            </a:r>
            <a:r>
              <a:rPr lang="en" sz="800" dirty="0">
                <a:solidFill>
                  <a:srgbClr val="A71D5D"/>
                </a:solidFill>
                <a:highlight>
                  <a:srgbClr val="FFFFFF"/>
                </a:highlight>
                <a:latin typeface="Verdana"/>
                <a:ea typeface="Verdana"/>
                <a:cs typeface="Verdana"/>
                <a:sym typeface="Verdana"/>
              </a:rPr>
              <a:t>begin </a:t>
            </a:r>
            <a:r>
              <a:rPr lang="en" sz="800" dirty="0">
                <a:solidFill>
                  <a:srgbClr val="969896"/>
                </a:solidFill>
                <a:highlight>
                  <a:srgbClr val="FFFFFF"/>
                </a:highlight>
                <a:latin typeface="Verdana"/>
                <a:ea typeface="Verdana"/>
                <a:cs typeface="Verdana"/>
                <a:sym typeface="Verdana"/>
              </a:rPr>
              <a:t>// if we've received enough pixels to run the convolution</a:t>
            </a:r>
          </a:p>
          <a:p>
            <a:pPr marL="1371600" lvl="0" indent="0" rtl="0">
              <a:lnSpc>
                <a:spcPct val="100000"/>
              </a:lnSpc>
              <a:spcBef>
                <a:spcPts val="0"/>
              </a:spcBef>
              <a:spcAft>
                <a:spcPts val="0"/>
              </a:spcAft>
              <a:buNone/>
            </a:pPr>
            <a:r>
              <a:rPr lang="en" sz="800" dirty="0">
                <a:solidFill>
                  <a:srgbClr val="969896"/>
                </a:solidFill>
                <a:highlight>
                  <a:srgbClr val="FFFFFF"/>
                </a:highlight>
                <a:latin typeface="Verdana"/>
                <a:ea typeface="Verdana"/>
                <a:cs typeface="Verdana"/>
                <a:sym typeface="Verdana"/>
              </a:rPr>
              <a:t>// Saturation conditions: </a:t>
            </a:r>
          </a:p>
          <a:p>
            <a:pPr marL="13716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969896"/>
                </a:solidFill>
                <a:highlight>
                  <a:srgbClr val="FFFFFF"/>
                </a:highlight>
                <a:latin typeface="Verdana"/>
                <a:ea typeface="Verdana"/>
                <a:cs typeface="Verdana"/>
                <a:sym typeface="Verdana"/>
              </a:rPr>
              <a:t>// tempOut is a 18 bit number. We need to return an 12 bit pixel to use in our processed image.</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969896"/>
                </a:solidFill>
                <a:highlight>
                  <a:srgbClr val="FFFFFF"/>
                </a:highlight>
                <a:latin typeface="Verdana"/>
                <a:ea typeface="Verdana"/>
                <a:cs typeface="Verdana"/>
                <a:sym typeface="Verdana"/>
              </a:rPr>
              <a:t>// if tempOut is less than 0 we return a black pixel</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if</a:t>
            </a:r>
            <a:r>
              <a:rPr lang="en" sz="800" dirty="0">
                <a:solidFill>
                  <a:srgbClr val="333333"/>
                </a:solidFill>
                <a:highlight>
                  <a:srgbClr val="FFFFFF"/>
                </a:highlight>
                <a:latin typeface="Verdana"/>
                <a:ea typeface="Verdana"/>
                <a:cs typeface="Verdana"/>
                <a:sym typeface="Verdana"/>
              </a:rPr>
              <a:t>($</a:t>
            </a:r>
            <a:r>
              <a:rPr lang="en" sz="800" dirty="0">
                <a:solidFill>
                  <a:srgbClr val="A71D5D"/>
                </a:solidFill>
                <a:highlight>
                  <a:srgbClr val="FFFFFF"/>
                </a:highlight>
                <a:latin typeface="Verdana"/>
                <a:ea typeface="Verdana"/>
                <a:cs typeface="Verdana"/>
                <a:sym typeface="Verdana"/>
              </a:rPr>
              <a:t>signed</a:t>
            </a:r>
            <a:r>
              <a:rPr lang="en" sz="800" dirty="0">
                <a:solidFill>
                  <a:srgbClr val="333333"/>
                </a:solidFill>
                <a:highlight>
                  <a:srgbClr val="FFFFFF"/>
                </a:highlight>
                <a:latin typeface="Verdana"/>
                <a:ea typeface="Verdana"/>
                <a:cs typeface="Verdana"/>
                <a:sym typeface="Verdana"/>
              </a:rPr>
              <a:t>(tempOut) </a:t>
            </a:r>
            <a:r>
              <a:rPr lang="en" sz="800" dirty="0">
                <a:solidFill>
                  <a:srgbClr val="A71D5D"/>
                </a:solidFill>
                <a:highlight>
                  <a:srgbClr val="FFFFFF"/>
                </a:highlight>
                <a:latin typeface="Verdana"/>
                <a:ea typeface="Verdana"/>
                <a:cs typeface="Verdana"/>
                <a:sym typeface="Verdana"/>
              </a:rPr>
              <a:t>&lt;</a:t>
            </a:r>
            <a:r>
              <a:rPr lang="en" sz="800" dirty="0">
                <a:solidFill>
                  <a:srgbClr val="333333"/>
                </a:solidFill>
                <a:highlight>
                  <a:srgbClr val="FFFFFF"/>
                </a:highlight>
                <a:latin typeface="Verdana"/>
                <a:ea typeface="Verdana"/>
                <a:cs typeface="Verdana"/>
                <a:sym typeface="Verdana"/>
              </a:rPr>
              <a:t> </a:t>
            </a:r>
            <a:r>
              <a:rPr lang="en" sz="800" dirty="0">
                <a:solidFill>
                  <a:srgbClr val="0086B3"/>
                </a:solidFill>
                <a:highlight>
                  <a:srgbClr val="FFFFFF"/>
                </a:highlight>
                <a:latin typeface="Verdana"/>
                <a:ea typeface="Verdana"/>
                <a:cs typeface="Verdana"/>
                <a:sym typeface="Verdana"/>
              </a:rPr>
              <a:t>0</a:t>
            </a:r>
            <a:r>
              <a:rPr lang="en" sz="800" dirty="0">
                <a:solidFill>
                  <a:srgbClr val="333333"/>
                </a:solidFill>
                <a:highlight>
                  <a:srgbClr val="FFFFFF"/>
                </a:highlight>
                <a:latin typeface="Verdana"/>
                <a:ea typeface="Verdana"/>
                <a:cs typeface="Verdana"/>
                <a:sym typeface="Verdana"/>
              </a:rPr>
              <a:t>)</a:t>
            </a:r>
            <a:r>
              <a:rPr lang="en" sz="800" dirty="0">
                <a:solidFill>
                  <a:srgbClr val="A71D5D"/>
                </a:solidFill>
                <a:highlight>
                  <a:srgbClr val="FFFFFF"/>
                </a:highlight>
                <a:latin typeface="Verdana"/>
                <a:ea typeface="Verdana"/>
                <a:cs typeface="Verdana"/>
                <a:sym typeface="Verdana"/>
              </a:rPr>
              <a:t>begin</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pixOut </a:t>
            </a:r>
            <a:r>
              <a:rPr lang="en" sz="800" dirty="0">
                <a:solidFill>
                  <a:srgbClr val="A71D5D"/>
                </a:solidFill>
                <a:highlight>
                  <a:srgbClr val="FFFFFF"/>
                </a:highlight>
                <a:latin typeface="Verdana"/>
                <a:ea typeface="Verdana"/>
                <a:cs typeface="Verdana"/>
                <a:sym typeface="Verdana"/>
              </a:rPr>
              <a:t>&lt;=</a:t>
            </a:r>
            <a:r>
              <a:rPr lang="en" sz="800" dirty="0">
                <a:solidFill>
                  <a:srgbClr val="333333"/>
                </a:solidFill>
                <a:highlight>
                  <a:srgbClr val="FFFFFF"/>
                </a:highlight>
                <a:latin typeface="Verdana"/>
                <a:ea typeface="Verdana"/>
                <a:cs typeface="Verdana"/>
                <a:sym typeface="Verdana"/>
              </a:rPr>
              <a:t> {</a:t>
            </a:r>
            <a:r>
              <a:rPr lang="en" sz="800" dirty="0">
                <a:solidFill>
                  <a:srgbClr val="0086B3"/>
                </a:solidFill>
                <a:highlight>
                  <a:srgbClr val="FFFFFF"/>
                </a:highlight>
                <a:latin typeface="Verdana"/>
                <a:ea typeface="Verdana"/>
                <a:cs typeface="Verdana"/>
                <a:sym typeface="Verdana"/>
              </a:rPr>
              <a:t>4'b0000</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4'b0000</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4'b0000</a:t>
            </a:r>
            <a:r>
              <a:rPr lang="en" sz="800" dirty="0">
                <a:solidFill>
                  <a:srgbClr val="333333"/>
                </a:solidFill>
                <a:highlight>
                  <a:srgbClr val="FFFFFF"/>
                </a:highlight>
                <a:latin typeface="Verdana"/>
                <a:ea typeface="Verdana"/>
                <a:cs typeface="Verdana"/>
                <a:sym typeface="Verdana"/>
              </a:rPr>
              <a:t>};</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end</a:t>
            </a:r>
            <a:r>
              <a:rPr lang="en" sz="800" dirty="0">
                <a:solidFill>
                  <a:srgbClr val="333333"/>
                </a:solidFill>
                <a:highlight>
                  <a:srgbClr val="FFFFFF"/>
                </a:highlight>
                <a:latin typeface="Verdana"/>
                <a:ea typeface="Verdana"/>
                <a:cs typeface="Verdana"/>
                <a:sym typeface="Verdana"/>
              </a:rPr>
              <a:t>	</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969896"/>
                </a:solidFill>
                <a:highlight>
                  <a:srgbClr val="FFFFFF"/>
                </a:highlight>
                <a:latin typeface="Verdana"/>
                <a:ea typeface="Verdana"/>
                <a:cs typeface="Verdana"/>
                <a:sym typeface="Verdana"/>
              </a:rPr>
              <a:t>// if tempOut is greater than 15 we return a white pixel	</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else</a:t>
            </a: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if</a:t>
            </a: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signed</a:t>
            </a:r>
            <a:r>
              <a:rPr lang="en" sz="800" dirty="0">
                <a:solidFill>
                  <a:srgbClr val="333333"/>
                </a:solidFill>
                <a:highlight>
                  <a:srgbClr val="FFFFFF"/>
                </a:highlight>
                <a:latin typeface="Verdana"/>
                <a:ea typeface="Verdana"/>
                <a:cs typeface="Verdana"/>
                <a:sym typeface="Verdana"/>
              </a:rPr>
              <a:t>(tempOut) </a:t>
            </a:r>
            <a:r>
              <a:rPr lang="en" sz="800" dirty="0">
                <a:solidFill>
                  <a:srgbClr val="A71D5D"/>
                </a:solidFill>
                <a:highlight>
                  <a:srgbClr val="FFFFFF"/>
                </a:highlight>
                <a:latin typeface="Verdana"/>
                <a:ea typeface="Verdana"/>
                <a:cs typeface="Verdana"/>
                <a:sym typeface="Verdana"/>
              </a:rPr>
              <a:t>&gt;</a:t>
            </a:r>
            <a:r>
              <a:rPr lang="en" sz="800" dirty="0">
                <a:solidFill>
                  <a:srgbClr val="333333"/>
                </a:solidFill>
                <a:highlight>
                  <a:srgbClr val="FFFFFF"/>
                </a:highlight>
                <a:latin typeface="Verdana"/>
                <a:ea typeface="Verdana"/>
                <a:cs typeface="Verdana"/>
                <a:sym typeface="Verdana"/>
              </a:rPr>
              <a:t> </a:t>
            </a:r>
            <a:r>
              <a:rPr lang="en" sz="800" dirty="0">
                <a:solidFill>
                  <a:srgbClr val="0086B3"/>
                </a:solidFill>
                <a:highlight>
                  <a:srgbClr val="FFFFFF"/>
                </a:highlight>
                <a:latin typeface="Verdana"/>
                <a:ea typeface="Verdana"/>
                <a:cs typeface="Verdana"/>
                <a:sym typeface="Verdana"/>
              </a:rPr>
              <a:t>15</a:t>
            </a: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begin</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pixOut </a:t>
            </a:r>
            <a:r>
              <a:rPr lang="en" sz="800" dirty="0">
                <a:solidFill>
                  <a:srgbClr val="A71D5D"/>
                </a:solidFill>
                <a:highlight>
                  <a:srgbClr val="FFFFFF"/>
                </a:highlight>
                <a:latin typeface="Verdana"/>
                <a:ea typeface="Verdana"/>
                <a:cs typeface="Verdana"/>
                <a:sym typeface="Verdana"/>
              </a:rPr>
              <a:t>&lt;=</a:t>
            </a:r>
            <a:r>
              <a:rPr lang="en" sz="800" dirty="0">
                <a:solidFill>
                  <a:srgbClr val="333333"/>
                </a:solidFill>
                <a:highlight>
                  <a:srgbClr val="FFFFFF"/>
                </a:highlight>
                <a:latin typeface="Verdana"/>
                <a:ea typeface="Verdana"/>
                <a:cs typeface="Verdana"/>
                <a:sym typeface="Verdana"/>
              </a:rPr>
              <a:t> {</a:t>
            </a:r>
            <a:r>
              <a:rPr lang="en" sz="800" dirty="0">
                <a:solidFill>
                  <a:srgbClr val="0086B3"/>
                </a:solidFill>
                <a:highlight>
                  <a:srgbClr val="FFFFFF"/>
                </a:highlight>
                <a:latin typeface="Verdana"/>
                <a:ea typeface="Verdana"/>
                <a:cs typeface="Verdana"/>
                <a:sym typeface="Verdana"/>
              </a:rPr>
              <a:t>4'b1111</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4'b1111</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4'b1111</a:t>
            </a:r>
            <a:r>
              <a:rPr lang="en" sz="800" dirty="0">
                <a:solidFill>
                  <a:srgbClr val="333333"/>
                </a:solidFill>
                <a:highlight>
                  <a:srgbClr val="FFFFFF"/>
                </a:highlight>
                <a:latin typeface="Verdana"/>
                <a:ea typeface="Verdana"/>
                <a:cs typeface="Verdana"/>
                <a:sym typeface="Verdana"/>
              </a:rPr>
              <a:t>};</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end</a:t>
            </a:r>
            <a:r>
              <a:rPr lang="en" sz="800" dirty="0">
                <a:solidFill>
                  <a:srgbClr val="333333"/>
                </a:solidFill>
                <a:highlight>
                  <a:srgbClr val="FFFFFF"/>
                </a:highlight>
                <a:latin typeface="Verdana"/>
                <a:ea typeface="Verdana"/>
                <a:cs typeface="Verdana"/>
                <a:sym typeface="Verdana"/>
              </a:rPr>
              <a:t>	</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969896"/>
                </a:solidFill>
                <a:highlight>
                  <a:srgbClr val="FFFFFF"/>
                </a:highlight>
                <a:latin typeface="Verdana"/>
                <a:ea typeface="Verdana"/>
                <a:cs typeface="Verdana"/>
                <a:sym typeface="Verdana"/>
              </a:rPr>
              <a:t>//otherwise (0 &lt; pixel &lt; 15) we return the value of the pixel. Note here we use the grayscale pixel value (Y), </a:t>
            </a:r>
          </a:p>
          <a:p>
            <a:pPr marL="1828800" lvl="0" indent="0" rtl="0">
              <a:lnSpc>
                <a:spcPct val="100000"/>
              </a:lnSpc>
              <a:spcBef>
                <a:spcPts val="0"/>
              </a:spcBef>
              <a:spcAft>
                <a:spcPts val="0"/>
              </a:spcAft>
              <a:buNone/>
            </a:pPr>
            <a:r>
              <a:rPr lang="en" sz="800" dirty="0">
                <a:solidFill>
                  <a:srgbClr val="969896"/>
                </a:solidFill>
                <a:highlight>
                  <a:srgbClr val="FFFFFF"/>
                </a:highlight>
                <a:latin typeface="Verdana"/>
                <a:ea typeface="Verdana"/>
                <a:cs typeface="Verdana"/>
                <a:sym typeface="Verdana"/>
              </a:rPr>
              <a:t>// which is 4 bits, for R, G, and B	</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else</a:t>
            </a: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begin</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pixOut </a:t>
            </a:r>
            <a:r>
              <a:rPr lang="en" sz="800" dirty="0">
                <a:solidFill>
                  <a:srgbClr val="A71D5D"/>
                </a:solidFill>
                <a:highlight>
                  <a:srgbClr val="FFFFFF"/>
                </a:highlight>
                <a:latin typeface="Verdana"/>
                <a:ea typeface="Verdana"/>
                <a:cs typeface="Verdana"/>
                <a:sym typeface="Verdana"/>
              </a:rPr>
              <a:t>&lt;=</a:t>
            </a:r>
            <a:r>
              <a:rPr lang="en" sz="800" dirty="0">
                <a:solidFill>
                  <a:srgbClr val="333333"/>
                </a:solidFill>
                <a:highlight>
                  <a:srgbClr val="FFFFFF"/>
                </a:highlight>
                <a:latin typeface="Verdana"/>
                <a:ea typeface="Verdana"/>
                <a:cs typeface="Verdana"/>
                <a:sym typeface="Verdana"/>
              </a:rPr>
              <a:t> {tempOut[</a:t>
            </a:r>
            <a:r>
              <a:rPr lang="en" sz="800" dirty="0">
                <a:solidFill>
                  <a:srgbClr val="0086B3"/>
                </a:solidFill>
                <a:highlight>
                  <a:srgbClr val="FFFFFF"/>
                </a:highlight>
                <a:latin typeface="Verdana"/>
                <a:ea typeface="Verdana"/>
                <a:cs typeface="Verdana"/>
                <a:sym typeface="Verdana"/>
              </a:rPr>
              <a:t>3</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0</a:t>
            </a:r>
            <a:r>
              <a:rPr lang="en" sz="800" dirty="0">
                <a:solidFill>
                  <a:srgbClr val="333333"/>
                </a:solidFill>
                <a:highlight>
                  <a:srgbClr val="FFFFFF"/>
                </a:highlight>
                <a:latin typeface="Verdana"/>
                <a:ea typeface="Verdana"/>
                <a:cs typeface="Verdana"/>
                <a:sym typeface="Verdana"/>
              </a:rPr>
              <a:t>],tempOut[</a:t>
            </a:r>
            <a:r>
              <a:rPr lang="en" sz="800" dirty="0">
                <a:solidFill>
                  <a:srgbClr val="0086B3"/>
                </a:solidFill>
                <a:highlight>
                  <a:srgbClr val="FFFFFF"/>
                </a:highlight>
                <a:latin typeface="Verdana"/>
                <a:ea typeface="Verdana"/>
                <a:cs typeface="Verdana"/>
                <a:sym typeface="Verdana"/>
              </a:rPr>
              <a:t>3</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0</a:t>
            </a:r>
            <a:r>
              <a:rPr lang="en" sz="800" dirty="0">
                <a:solidFill>
                  <a:srgbClr val="333333"/>
                </a:solidFill>
                <a:highlight>
                  <a:srgbClr val="FFFFFF"/>
                </a:highlight>
                <a:latin typeface="Verdana"/>
                <a:ea typeface="Verdana"/>
                <a:cs typeface="Verdana"/>
                <a:sym typeface="Verdana"/>
              </a:rPr>
              <a:t>],tempOut[</a:t>
            </a:r>
            <a:r>
              <a:rPr lang="en" sz="800" dirty="0">
                <a:solidFill>
                  <a:srgbClr val="0086B3"/>
                </a:solidFill>
                <a:highlight>
                  <a:srgbClr val="FFFFFF"/>
                </a:highlight>
                <a:latin typeface="Verdana"/>
                <a:ea typeface="Verdana"/>
                <a:cs typeface="Verdana"/>
                <a:sym typeface="Verdana"/>
              </a:rPr>
              <a:t>3</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0</a:t>
            </a:r>
            <a:r>
              <a:rPr lang="en" sz="800" dirty="0">
                <a:solidFill>
                  <a:srgbClr val="333333"/>
                </a:solidFill>
                <a:highlight>
                  <a:srgbClr val="FFFFFF"/>
                </a:highlight>
                <a:latin typeface="Verdana"/>
                <a:ea typeface="Verdana"/>
                <a:cs typeface="Verdana"/>
                <a:sym typeface="Verdana"/>
              </a:rPr>
              <a:t>]};</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end</a:t>
            </a:r>
            <a:r>
              <a:rPr lang="en" sz="800" dirty="0">
                <a:solidFill>
                  <a:srgbClr val="333333"/>
                </a:solidFill>
                <a:highlight>
                  <a:srgbClr val="FFFFFF"/>
                </a:highlight>
                <a:latin typeface="Verdana"/>
                <a:ea typeface="Verdana"/>
                <a:cs typeface="Verdana"/>
                <a:sym typeface="Verdana"/>
              </a:rPr>
              <a:t>	</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end</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969896"/>
                </a:solidFill>
                <a:highlight>
                  <a:srgbClr val="FFFFFF"/>
                </a:highlight>
                <a:latin typeface="Verdana"/>
                <a:ea typeface="Verdana"/>
                <a:cs typeface="Verdana"/>
                <a:sym typeface="Verdana"/>
              </a:rPr>
              <a:t>// otherwise output a black pixel (should result in black rows for first and last rows of processed image</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else</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pixOut </a:t>
            </a:r>
            <a:r>
              <a:rPr lang="en" sz="800" dirty="0">
                <a:solidFill>
                  <a:srgbClr val="A71D5D"/>
                </a:solidFill>
                <a:highlight>
                  <a:srgbClr val="FFFFFF"/>
                </a:highlight>
                <a:latin typeface="Verdana"/>
                <a:ea typeface="Verdana"/>
                <a:cs typeface="Verdana"/>
                <a:sym typeface="Verdana"/>
              </a:rPr>
              <a:t>&lt;=</a:t>
            </a:r>
            <a:r>
              <a:rPr lang="en" sz="800" dirty="0">
                <a:solidFill>
                  <a:srgbClr val="333333"/>
                </a:solidFill>
                <a:highlight>
                  <a:srgbClr val="FFFFFF"/>
                </a:highlight>
                <a:latin typeface="Verdana"/>
                <a:ea typeface="Verdana"/>
                <a:cs typeface="Verdana"/>
                <a:sym typeface="Verdana"/>
              </a:rPr>
              <a:t> {</a:t>
            </a:r>
            <a:r>
              <a:rPr lang="en" sz="800" dirty="0">
                <a:solidFill>
                  <a:srgbClr val="0086B3"/>
                </a:solidFill>
                <a:highlight>
                  <a:srgbClr val="FFFFFF"/>
                </a:highlight>
                <a:latin typeface="Verdana"/>
                <a:ea typeface="Verdana"/>
                <a:cs typeface="Verdana"/>
                <a:sym typeface="Verdana"/>
              </a:rPr>
              <a:t>4'b0000</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4'b0000</a:t>
            </a:r>
            <a:r>
              <a:rPr lang="en" sz="800" dirty="0">
                <a:solidFill>
                  <a:srgbClr val="333333"/>
                </a:solidFill>
                <a:highlight>
                  <a:srgbClr val="FFFFFF"/>
                </a:highlight>
                <a:latin typeface="Verdana"/>
                <a:ea typeface="Verdana"/>
                <a:cs typeface="Verdana"/>
                <a:sym typeface="Verdana"/>
              </a:rPr>
              <a:t>,</a:t>
            </a:r>
            <a:r>
              <a:rPr lang="en" sz="800" dirty="0">
                <a:solidFill>
                  <a:srgbClr val="0086B3"/>
                </a:solidFill>
                <a:highlight>
                  <a:srgbClr val="FFFFFF"/>
                </a:highlight>
                <a:latin typeface="Verdana"/>
                <a:ea typeface="Verdana"/>
                <a:cs typeface="Verdana"/>
                <a:sym typeface="Verdana"/>
              </a:rPr>
              <a:t>4'b0000</a:t>
            </a:r>
            <a:r>
              <a:rPr lang="en" sz="800" dirty="0">
                <a:solidFill>
                  <a:srgbClr val="333333"/>
                </a:solidFill>
                <a:highlight>
                  <a:srgbClr val="FFFFFF"/>
                </a:highlight>
                <a:latin typeface="Verdana"/>
                <a:ea typeface="Verdana"/>
                <a:cs typeface="Verdana"/>
                <a:sym typeface="Verdana"/>
              </a:rPr>
              <a:t>};</a:t>
            </a:r>
          </a:p>
          <a:p>
            <a:pPr marL="914400" lvl="0" indent="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r>
              <a:rPr lang="en" sz="800" dirty="0">
                <a:solidFill>
                  <a:srgbClr val="A71D5D"/>
                </a:solidFill>
                <a:highlight>
                  <a:srgbClr val="FFFFFF"/>
                </a:highlight>
                <a:latin typeface="Verdana"/>
                <a:ea typeface="Verdana"/>
                <a:cs typeface="Verdana"/>
                <a:sym typeface="Verdana"/>
              </a:rPr>
              <a:t>end</a:t>
            </a:r>
          </a:p>
          <a:p>
            <a:pPr marL="914400" lvl="0" indent="0" rtl="0">
              <a:lnSpc>
                <a:spcPct val="100000"/>
              </a:lnSpc>
              <a:spcBef>
                <a:spcPts val="0"/>
              </a:spcBef>
              <a:spcAft>
                <a:spcPts val="0"/>
              </a:spcAft>
              <a:buNone/>
            </a:pPr>
            <a:endParaRPr sz="800" dirty="0"/>
          </a:p>
          <a:p>
            <a:pPr lvl="0" rtl="0">
              <a:lnSpc>
                <a:spcPct val="100000"/>
              </a:lnSpc>
              <a:spcBef>
                <a:spcPts val="0"/>
              </a:spcBef>
              <a:spcAft>
                <a:spcPts val="0"/>
              </a:spcAft>
              <a:buNone/>
            </a:pPr>
            <a:endParaRPr sz="800" dirty="0">
              <a:solidFill>
                <a:srgbClr val="A71D5D"/>
              </a:solidFill>
              <a:highlight>
                <a:srgbClr val="FFFFFF"/>
              </a:highlight>
              <a:latin typeface="Verdana"/>
              <a:ea typeface="Verdana"/>
              <a:cs typeface="Verdana"/>
              <a:sym typeface="Verdana"/>
            </a:endParaRPr>
          </a:p>
          <a:p>
            <a:pPr lvl="0" rtl="0">
              <a:lnSpc>
                <a:spcPct val="100000"/>
              </a:lnSpc>
              <a:spcBef>
                <a:spcPts val="0"/>
              </a:spcBef>
              <a:spcAft>
                <a:spcPts val="0"/>
              </a:spcAft>
              <a:buNone/>
            </a:pPr>
            <a:endParaRPr sz="800" dirty="0">
              <a:solidFill>
                <a:srgbClr val="333333"/>
              </a:solidFill>
              <a:highlight>
                <a:srgbClr val="FFFFFF"/>
              </a:highlight>
              <a:latin typeface="Verdana"/>
              <a:ea typeface="Verdana"/>
              <a:cs typeface="Verdana"/>
              <a:sym typeface="Verdana"/>
            </a:endParaRPr>
          </a:p>
          <a:p>
            <a:pPr lvl="0" rtl="0">
              <a:lnSpc>
                <a:spcPct val="100000"/>
              </a:lnSpc>
              <a:spcBef>
                <a:spcPts val="0"/>
              </a:spcBef>
              <a:spcAft>
                <a:spcPts val="0"/>
              </a:spcAft>
              <a:buNone/>
            </a:pPr>
            <a:r>
              <a:rPr lang="en" sz="800" dirty="0">
                <a:solidFill>
                  <a:srgbClr val="333333"/>
                </a:solidFill>
                <a:highlight>
                  <a:srgbClr val="FFFFFF"/>
                </a:highlight>
                <a:latin typeface="Verdana"/>
                <a:ea typeface="Verdana"/>
                <a:cs typeface="Verdana"/>
                <a:sym typeface="Verdana"/>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4175" y="168500"/>
            <a:ext cx="8520600" cy="707400"/>
          </a:xfrm>
          <a:prstGeom prst="rect">
            <a:avLst/>
          </a:prstGeom>
        </p:spPr>
        <p:txBody>
          <a:bodyPr lIns="91425" tIns="91425" rIns="91425" bIns="91425" anchor="t" anchorCtr="0">
            <a:noAutofit/>
          </a:bodyPr>
          <a:lstStyle/>
          <a:p>
            <a:pPr lvl="0">
              <a:spcBef>
                <a:spcPts val="0"/>
              </a:spcBef>
              <a:buNone/>
            </a:pPr>
            <a:r>
              <a:rPr lang="en"/>
              <a:t>Character Segmentation - Dynamic Implementation</a:t>
            </a:r>
          </a:p>
        </p:txBody>
      </p:sp>
      <p:sp>
        <p:nvSpPr>
          <p:cNvPr id="249" name="Shape 249"/>
          <p:cNvSpPr txBox="1"/>
          <p:nvPr/>
        </p:nvSpPr>
        <p:spPr>
          <a:xfrm>
            <a:off x="353200" y="1032675"/>
            <a:ext cx="8520600" cy="707400"/>
          </a:xfrm>
          <a:prstGeom prst="rect">
            <a:avLst/>
          </a:prstGeom>
          <a:noFill/>
          <a:ln>
            <a:noFill/>
          </a:ln>
        </p:spPr>
        <p:txBody>
          <a:bodyPr lIns="91425" tIns="91425" rIns="91425" bIns="91425" anchor="t" anchorCtr="0">
            <a:noAutofit/>
          </a:bodyPr>
          <a:lstStyle/>
          <a:p>
            <a:pPr lvl="0" rtl="0">
              <a:spcBef>
                <a:spcPts val="0"/>
              </a:spcBef>
              <a:buNone/>
            </a:pPr>
            <a:endParaRPr sz="3600" b="1">
              <a:solidFill>
                <a:srgbClr val="EF6C00"/>
              </a:solidFill>
              <a:latin typeface="PT Sans Narrow"/>
              <a:ea typeface="PT Sans Narrow"/>
              <a:cs typeface="PT Sans Narrow"/>
              <a:sym typeface="PT Sans Narrow"/>
            </a:endParaRPr>
          </a:p>
        </p:txBody>
      </p:sp>
      <p:sp>
        <p:nvSpPr>
          <p:cNvPr id="250" name="Shape 250"/>
          <p:cNvSpPr txBox="1"/>
          <p:nvPr/>
        </p:nvSpPr>
        <p:spPr>
          <a:xfrm>
            <a:off x="194175" y="1032675"/>
            <a:ext cx="5357100" cy="3302700"/>
          </a:xfrm>
          <a:prstGeom prst="rect">
            <a:avLst/>
          </a:prstGeom>
          <a:noFill/>
          <a:ln>
            <a:noFill/>
          </a:ln>
        </p:spPr>
        <p:txBody>
          <a:bodyPr lIns="91425" tIns="91425" rIns="91425" bIns="91425" anchor="t" anchorCtr="0">
            <a:noAutofit/>
          </a:bodyPr>
          <a:lstStyle/>
          <a:p>
            <a:pPr marL="457200" marR="0" lvl="0" indent="-342900" algn="l" rtl="0">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For every frame being streamed in, a horizontal and vertical projection of the number of white pixels is counted</a:t>
            </a:r>
          </a:p>
          <a:p>
            <a:pPr marL="457200" marR="0" lvl="0" indent="-342900" algn="l" rtl="0">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Using the projection, a decision can be made on where to split the frame into segmented images</a:t>
            </a:r>
          </a:p>
          <a:p>
            <a:pPr marL="457200" marR="0" lvl="0" indent="-342900" algn="l" rtl="0">
              <a:lnSpc>
                <a:spcPct val="115000"/>
              </a:lnSpc>
              <a:spcBef>
                <a:spcPts val="0"/>
              </a:spcBef>
              <a:spcAft>
                <a:spcPts val="1600"/>
              </a:spcAft>
              <a:buClr>
                <a:srgbClr val="695D46"/>
              </a:buClr>
              <a:buSzPct val="100000"/>
              <a:buFont typeface="Open Sans"/>
              <a:buChar char="●"/>
            </a:pPr>
            <a:r>
              <a:rPr lang="en" sz="1800">
                <a:solidFill>
                  <a:srgbClr val="695D46"/>
                </a:solidFill>
                <a:latin typeface="Open Sans"/>
                <a:ea typeface="Open Sans"/>
                <a:cs typeface="Open Sans"/>
                <a:sym typeface="Open Sans"/>
              </a:rPr>
              <a:t>OCR can then be implemented on each segment</a:t>
            </a:r>
          </a:p>
        </p:txBody>
      </p:sp>
      <p:pic>
        <p:nvPicPr>
          <p:cNvPr id="251" name="Shape 251"/>
          <p:cNvPicPr preferRelativeResize="0"/>
          <p:nvPr/>
        </p:nvPicPr>
        <p:blipFill>
          <a:blip r:embed="rId3">
            <a:alphaModFix/>
          </a:blip>
          <a:stretch>
            <a:fillRect/>
          </a:stretch>
        </p:blipFill>
        <p:spPr>
          <a:xfrm>
            <a:off x="6188150" y="875900"/>
            <a:ext cx="2685650" cy="304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168200"/>
            <a:ext cx="8520600" cy="707400"/>
          </a:xfrm>
          <a:prstGeom prst="rect">
            <a:avLst/>
          </a:prstGeom>
        </p:spPr>
        <p:txBody>
          <a:bodyPr lIns="91425" tIns="91425" rIns="91425" bIns="91425" anchor="t" anchorCtr="0">
            <a:noAutofit/>
          </a:bodyPr>
          <a:lstStyle/>
          <a:p>
            <a:pPr lvl="0" rtl="0">
              <a:spcBef>
                <a:spcPts val="0"/>
              </a:spcBef>
              <a:buNone/>
            </a:pPr>
            <a:r>
              <a:rPr lang="en"/>
              <a:t>Character Segmentation - Simplified Implementation</a:t>
            </a:r>
          </a:p>
        </p:txBody>
      </p:sp>
      <p:pic>
        <p:nvPicPr>
          <p:cNvPr id="257" name="Shape 257"/>
          <p:cNvPicPr preferRelativeResize="0"/>
          <p:nvPr/>
        </p:nvPicPr>
        <p:blipFill>
          <a:blip r:embed="rId3">
            <a:alphaModFix/>
          </a:blip>
          <a:stretch>
            <a:fillRect/>
          </a:stretch>
        </p:blipFill>
        <p:spPr>
          <a:xfrm>
            <a:off x="5756474" y="2881625"/>
            <a:ext cx="2958900" cy="1679600"/>
          </a:xfrm>
          <a:prstGeom prst="rect">
            <a:avLst/>
          </a:prstGeom>
          <a:noFill/>
          <a:ln>
            <a:noFill/>
          </a:ln>
        </p:spPr>
      </p:pic>
      <p:sp>
        <p:nvSpPr>
          <p:cNvPr id="258" name="Shape 258"/>
          <p:cNvSpPr txBox="1"/>
          <p:nvPr/>
        </p:nvSpPr>
        <p:spPr>
          <a:xfrm>
            <a:off x="283450" y="1362275"/>
            <a:ext cx="5115900" cy="29241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Due to time constraints we implemented a simplified character segmentation: </a:t>
            </a:r>
          </a:p>
          <a:p>
            <a:pPr marL="457200" lvl="0" indent="0" rtl="0">
              <a:spcBef>
                <a:spcPts val="0"/>
              </a:spcBef>
              <a:buNone/>
            </a:pPr>
            <a:endParaRPr sz="1800">
              <a:solidFill>
                <a:schemeClr val="dk2"/>
              </a:solidFill>
              <a:latin typeface="Open Sans"/>
              <a:ea typeface="Open Sans"/>
              <a:cs typeface="Open Sans"/>
              <a:sym typeface="Open Sans"/>
            </a:endParaRPr>
          </a:p>
          <a:p>
            <a:pPr marL="914400" lvl="1" indent="-3429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The license plate was assumed to be a fixed size and distance from the camera. </a:t>
            </a:r>
          </a:p>
          <a:p>
            <a:pPr marL="457200" lvl="0" indent="0" rtl="0">
              <a:spcBef>
                <a:spcPts val="0"/>
              </a:spcBef>
              <a:buNone/>
            </a:pPr>
            <a:endParaRPr sz="1800">
              <a:solidFill>
                <a:schemeClr val="dk2"/>
              </a:solidFill>
              <a:latin typeface="Open Sans"/>
              <a:ea typeface="Open Sans"/>
              <a:cs typeface="Open Sans"/>
              <a:sym typeface="Open Sans"/>
            </a:endParaRPr>
          </a:p>
          <a:p>
            <a:pPr marL="914400" lvl="1" indent="-342900" rtl="0">
              <a:spcBef>
                <a:spcPts val="0"/>
              </a:spcBef>
              <a:buClr>
                <a:schemeClr val="dk2"/>
              </a:buClr>
              <a:buSzPct val="100000"/>
              <a:buFont typeface="Open Sans"/>
              <a:buChar char="○"/>
            </a:pPr>
            <a:r>
              <a:rPr lang="en" sz="1800">
                <a:solidFill>
                  <a:schemeClr val="dk2"/>
                </a:solidFill>
                <a:latin typeface="Open Sans"/>
                <a:ea typeface="Open Sans"/>
                <a:cs typeface="Open Sans"/>
                <a:sym typeface="Open Sans"/>
              </a:rPr>
              <a:t>Pixels inside of the segments were retained while pixels outside the segments were made black.</a:t>
            </a:r>
          </a:p>
          <a:p>
            <a:pPr lvl="0">
              <a:spcBef>
                <a:spcPts val="0"/>
              </a:spcBef>
              <a:buNone/>
            </a:pPr>
            <a:endParaRPr>
              <a:latin typeface="PT Sans Narrow"/>
              <a:ea typeface="PT Sans Narrow"/>
              <a:cs typeface="PT Sans Narrow"/>
              <a:sym typeface="PT Sans Narrow"/>
            </a:endParaRPr>
          </a:p>
        </p:txBody>
      </p:sp>
      <p:pic>
        <p:nvPicPr>
          <p:cNvPr id="259" name="Shape 259"/>
          <p:cNvPicPr preferRelativeResize="0"/>
          <p:nvPr/>
        </p:nvPicPr>
        <p:blipFill>
          <a:blip r:embed="rId4">
            <a:alphaModFix/>
          </a:blip>
          <a:stretch>
            <a:fillRect/>
          </a:stretch>
        </p:blipFill>
        <p:spPr>
          <a:xfrm>
            <a:off x="5756473" y="1362272"/>
            <a:ext cx="2958899" cy="1484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Optical Character Recognition (OCR)</a:t>
            </a:r>
          </a:p>
        </p:txBody>
      </p:sp>
      <p:sp>
        <p:nvSpPr>
          <p:cNvPr id="265" name="Shape 265"/>
          <p:cNvSpPr txBox="1">
            <a:spLocks noGrp="1"/>
          </p:cNvSpPr>
          <p:nvPr>
            <p:ph type="body" idx="1"/>
          </p:nvPr>
        </p:nvSpPr>
        <p:spPr>
          <a:xfrm>
            <a:off x="311700" y="1266325"/>
            <a:ext cx="5827200" cy="33027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Currently implemented a quadrant system</a:t>
            </a:r>
          </a:p>
          <a:p>
            <a:pPr marL="971550" lvl="1" indent="-285750" rtl="0">
              <a:spcBef>
                <a:spcPts val="0"/>
              </a:spcBef>
              <a:buFont typeface="Arial" panose="020B0604020202020204" pitchFamily="34" charset="0"/>
              <a:buChar char="•"/>
            </a:pPr>
            <a:r>
              <a:rPr lang="en" dirty="0"/>
              <a:t>Add up number of white pixels in each quadrant, and compare them to the pixel count we expect in each quadrant for a specific number.</a:t>
            </a:r>
          </a:p>
          <a:p>
            <a:pPr marL="971550" lvl="1" indent="-285750" rtl="0">
              <a:spcBef>
                <a:spcPts val="0"/>
              </a:spcBef>
              <a:buFont typeface="Arial" panose="020B0604020202020204" pitchFamily="34" charset="0"/>
              <a:buChar char="•"/>
            </a:pPr>
            <a:r>
              <a:rPr lang="en" dirty="0"/>
              <a:t>Working...not so well. See video.</a:t>
            </a:r>
          </a:p>
        </p:txBody>
      </p:sp>
      <p:pic>
        <p:nvPicPr>
          <p:cNvPr id="266" name="Shape 266" descr="SegExample.png"/>
          <p:cNvPicPr preferRelativeResize="0"/>
          <p:nvPr/>
        </p:nvPicPr>
        <p:blipFill>
          <a:blip r:embed="rId3">
            <a:alphaModFix/>
          </a:blip>
          <a:stretch>
            <a:fillRect/>
          </a:stretch>
        </p:blipFill>
        <p:spPr>
          <a:xfrm>
            <a:off x="6393143" y="2430368"/>
            <a:ext cx="1273574" cy="2138649"/>
          </a:xfrm>
          <a:prstGeom prst="rect">
            <a:avLst/>
          </a:prstGeom>
          <a:noFill/>
          <a:ln>
            <a:noFill/>
          </a:ln>
        </p:spPr>
      </p:pic>
      <p:pic>
        <p:nvPicPr>
          <p:cNvPr id="267" name="Shape 267" descr="SegExampleEdge.png"/>
          <p:cNvPicPr preferRelativeResize="0"/>
          <p:nvPr/>
        </p:nvPicPr>
        <p:blipFill>
          <a:blip r:embed="rId4">
            <a:alphaModFix/>
          </a:blip>
          <a:stretch>
            <a:fillRect/>
          </a:stretch>
        </p:blipFill>
        <p:spPr>
          <a:xfrm>
            <a:off x="7666725" y="2430374"/>
            <a:ext cx="1302750" cy="2138649"/>
          </a:xfrm>
          <a:prstGeom prst="rect">
            <a:avLst/>
          </a:prstGeom>
          <a:noFill/>
          <a:ln>
            <a:noFill/>
          </a:ln>
        </p:spPr>
      </p:pic>
      <p:pic>
        <p:nvPicPr>
          <p:cNvPr id="268" name="Shape 268"/>
          <p:cNvPicPr preferRelativeResize="0"/>
          <p:nvPr/>
        </p:nvPicPr>
        <p:blipFill>
          <a:blip r:embed="rId5">
            <a:alphaModFix/>
          </a:blip>
          <a:stretch>
            <a:fillRect/>
          </a:stretch>
        </p:blipFill>
        <p:spPr>
          <a:xfrm>
            <a:off x="1241699" y="3783649"/>
            <a:ext cx="3122499" cy="900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Continuing Efforts</a:t>
            </a:r>
          </a:p>
        </p:txBody>
      </p:sp>
      <p:sp>
        <p:nvSpPr>
          <p:cNvPr id="274" name="Shape 274"/>
          <p:cNvSpPr txBox="1">
            <a:spLocks noGrp="1"/>
          </p:cNvSpPr>
          <p:nvPr>
            <p:ph type="body" idx="1"/>
          </p:nvPr>
        </p:nvSpPr>
        <p:spPr>
          <a:xfrm>
            <a:off x="311700" y="1313425"/>
            <a:ext cx="8520600" cy="33027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Improving OCR for the demonstration on 12/12.</a:t>
            </a:r>
          </a:p>
          <a:p>
            <a:pPr marL="971550" lvl="1" indent="-285750" rtl="0">
              <a:spcBef>
                <a:spcPts val="0"/>
              </a:spcBef>
              <a:buFont typeface="Arial" panose="020B0604020202020204" pitchFamily="34" charset="0"/>
              <a:buChar char="•"/>
            </a:pPr>
            <a:r>
              <a:rPr lang="en" dirty="0"/>
              <a:t>Piping segmented frame to CPU for recognition. </a:t>
            </a:r>
          </a:p>
          <a:p>
            <a:pPr marL="514350" lvl="0" indent="-285750">
              <a:spcBef>
                <a:spcPts val="0"/>
              </a:spcBef>
              <a:buFont typeface="Arial" panose="020B0604020202020204" pitchFamily="34" charset="0"/>
              <a:buChar char="•"/>
            </a:pPr>
            <a:r>
              <a:rPr lang="en" dirty="0"/>
              <a:t>Get second filter working</a:t>
            </a:r>
          </a:p>
        </p:txBody>
      </p:sp>
      <p:pic>
        <p:nvPicPr>
          <p:cNvPr id="275" name="Shape 275"/>
          <p:cNvPicPr preferRelativeResize="0"/>
          <p:nvPr/>
        </p:nvPicPr>
        <p:blipFill>
          <a:blip r:embed="rId3">
            <a:alphaModFix/>
          </a:blip>
          <a:stretch>
            <a:fillRect/>
          </a:stretch>
        </p:blipFill>
        <p:spPr>
          <a:xfrm>
            <a:off x="1907425" y="2858600"/>
            <a:ext cx="5021299" cy="2141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Design Tradeoffs</a:t>
            </a:r>
          </a:p>
        </p:txBody>
      </p:sp>
      <p:sp>
        <p:nvSpPr>
          <p:cNvPr id="281" name="Shape 281"/>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514350" lvl="0" indent="-285750">
              <a:spcBef>
                <a:spcPts val="0"/>
              </a:spcBef>
              <a:buFont typeface="Arial" panose="020B0604020202020204" pitchFamily="34" charset="0"/>
              <a:buChar char="•"/>
            </a:pPr>
            <a:r>
              <a:rPr lang="en" dirty="0"/>
              <a:t>Some loss of complexity </a:t>
            </a:r>
          </a:p>
          <a:p>
            <a:pPr marL="971550" lvl="1" indent="-285750" rtl="0">
              <a:spcBef>
                <a:spcPts val="0"/>
              </a:spcBef>
              <a:buFont typeface="Arial" panose="020B0604020202020204" pitchFamily="34" charset="0"/>
              <a:buChar char="•"/>
            </a:pPr>
            <a:r>
              <a:rPr lang="en" dirty="0"/>
              <a:t>Real time segmentations -&gt; hard coded segmentation</a:t>
            </a:r>
          </a:p>
          <a:p>
            <a:pPr marL="514350" lvl="0" indent="-285750">
              <a:spcBef>
                <a:spcPts val="0"/>
              </a:spcBef>
              <a:buFont typeface="Arial" panose="020B0604020202020204" pitchFamily="34" charset="0"/>
              <a:buChar char="•"/>
            </a:pPr>
            <a:r>
              <a:rPr lang="en" dirty="0"/>
              <a:t>Loss of generalization</a:t>
            </a:r>
          </a:p>
          <a:p>
            <a:pPr marL="971550" lvl="1" indent="-285750" rtl="0">
              <a:spcBef>
                <a:spcPts val="0"/>
              </a:spcBef>
              <a:buFont typeface="Arial" panose="020B0604020202020204" pitchFamily="34" charset="0"/>
              <a:buChar char="•"/>
            </a:pPr>
            <a:r>
              <a:rPr lang="en" dirty="0"/>
              <a:t>Plate needs to be of certain size and distance from camera, only numbers recognizable</a:t>
            </a:r>
          </a:p>
          <a:p>
            <a:pPr marL="514350" lvl="0" indent="-285750" rtl="0">
              <a:spcBef>
                <a:spcPts val="0"/>
              </a:spcBef>
              <a:buFont typeface="Arial" panose="020B0604020202020204" pitchFamily="34" charset="0"/>
              <a:buChar char="•"/>
            </a:pPr>
            <a:r>
              <a:rPr lang="en" dirty="0"/>
              <a:t>Gain of basic functionality of design, proof of concept</a:t>
            </a:r>
          </a:p>
          <a:p>
            <a:pPr lvl="0">
              <a:spcBef>
                <a:spcPts val="0"/>
              </a:spcBef>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Characterization (Timing, Area)</a:t>
            </a:r>
          </a:p>
        </p:txBody>
      </p:sp>
      <p:sp>
        <p:nvSpPr>
          <p:cNvPr id="287" name="Shape 287"/>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spcBef>
                <a:spcPts val="0"/>
              </a:spcBef>
              <a:buChar char="●"/>
            </a:pPr>
            <a:r>
              <a:rPr lang="en"/>
              <a:t>Minimum period: 18.322ns (Max Freq. 53.579MHz)</a:t>
            </a:r>
          </a:p>
          <a:p>
            <a:pPr marL="457200" lvl="0" indent="-228600" rtl="0">
              <a:spcBef>
                <a:spcPts val="0"/>
              </a:spcBef>
              <a:buChar char="●"/>
            </a:pPr>
            <a:r>
              <a:rPr lang="en"/>
              <a:t>944 Registers used (~1% utilization)</a:t>
            </a:r>
          </a:p>
          <a:p>
            <a:pPr marL="457200" lvl="0" indent="-228600" rtl="0">
              <a:spcBef>
                <a:spcPts val="0"/>
              </a:spcBef>
              <a:buChar char="●"/>
            </a:pPr>
            <a:r>
              <a:rPr lang="en"/>
              <a:t>1,373 LUTs used (~2% utilization)</a:t>
            </a:r>
          </a:p>
          <a:p>
            <a:pPr marL="457200" lvl="0" indent="-228600">
              <a:spcBef>
                <a:spcPts val="0"/>
              </a:spcBef>
              <a:buChar char="●"/>
            </a:pPr>
            <a:r>
              <a:rPr lang="en"/>
              <a:t># RAMB36E1(block ram)/FIFO36E1s used 103 (~73%)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409050"/>
            <a:ext cx="8520600" cy="707400"/>
          </a:xfrm>
          <a:prstGeom prst="rect">
            <a:avLst/>
          </a:prstGeom>
        </p:spPr>
        <p:txBody>
          <a:bodyPr lIns="91425" tIns="91425" rIns="91425" bIns="91425" anchor="t" anchorCtr="0">
            <a:noAutofit/>
          </a:bodyPr>
          <a:lstStyle/>
          <a:p>
            <a:pPr lvl="0" rtl="0">
              <a:spcBef>
                <a:spcPts val="0"/>
              </a:spcBef>
              <a:buNone/>
            </a:pPr>
            <a:r>
              <a:rPr lang="en"/>
              <a:t>Challenges</a:t>
            </a:r>
          </a:p>
        </p:txBody>
      </p:sp>
      <p:sp>
        <p:nvSpPr>
          <p:cNvPr id="293" name="Shape 293"/>
          <p:cNvSpPr txBox="1">
            <a:spLocks noGrp="1"/>
          </p:cNvSpPr>
          <p:nvPr>
            <p:ph type="body" idx="1"/>
          </p:nvPr>
        </p:nvSpPr>
        <p:spPr>
          <a:xfrm>
            <a:off x="311700" y="1020550"/>
            <a:ext cx="5652000" cy="3302700"/>
          </a:xfrm>
          <a:prstGeom prst="rect">
            <a:avLst/>
          </a:prstGeom>
        </p:spPr>
        <p:txBody>
          <a:bodyPr lIns="91425" tIns="91425" rIns="91425" bIns="91425" anchor="t" anchorCtr="0">
            <a:noAutofit/>
          </a:bodyPr>
          <a:lstStyle/>
          <a:p>
            <a:pPr marL="514350" lvl="0" indent="-285750" rtl="0">
              <a:spcBef>
                <a:spcPts val="0"/>
              </a:spcBef>
              <a:spcAft>
                <a:spcPts val="0"/>
              </a:spcAft>
              <a:buFont typeface="Arial" panose="020B0604020202020204" pitchFamily="34" charset="0"/>
              <a:buChar char="•"/>
            </a:pPr>
            <a:r>
              <a:rPr lang="en" b="1" dirty="0"/>
              <a:t>Noise</a:t>
            </a:r>
          </a:p>
          <a:p>
            <a:pPr marL="971550" lvl="1" indent="-285750" rtl="0">
              <a:spcBef>
                <a:spcPts val="0"/>
              </a:spcBef>
              <a:spcAft>
                <a:spcPts val="0"/>
              </a:spcAft>
              <a:buFont typeface="Arial" panose="020B0604020202020204" pitchFamily="34" charset="0"/>
              <a:buChar char="•"/>
            </a:pPr>
            <a:r>
              <a:rPr lang="en" dirty="0"/>
              <a:t>Lighting has a large impact on noise in windowed frames. </a:t>
            </a:r>
          </a:p>
          <a:p>
            <a:pPr marL="971550" lvl="1" indent="-285750" rtl="0">
              <a:spcBef>
                <a:spcPts val="0"/>
              </a:spcBef>
              <a:spcAft>
                <a:spcPts val="0"/>
              </a:spcAft>
              <a:buFont typeface="Arial" panose="020B0604020202020204" pitchFamily="34" charset="0"/>
              <a:buChar char="•"/>
            </a:pPr>
            <a:r>
              <a:rPr lang="en" dirty="0"/>
              <a:t>Noise makes comparison in OCR difficult due to discrepancies between sampled data and reference data</a:t>
            </a:r>
          </a:p>
          <a:p>
            <a:pPr marL="514350" lvl="0" indent="-285750" rtl="0">
              <a:spcBef>
                <a:spcPts val="0"/>
              </a:spcBef>
              <a:spcAft>
                <a:spcPts val="0"/>
              </a:spcAft>
              <a:buFont typeface="Arial" panose="020B0604020202020204" pitchFamily="34" charset="0"/>
              <a:buChar char="•"/>
            </a:pPr>
            <a:r>
              <a:rPr lang="en" b="1" dirty="0"/>
              <a:t>Timing </a:t>
            </a:r>
            <a:r>
              <a:rPr lang="en" dirty="0"/>
              <a:t>- making sure everything synced correctly with VGA</a:t>
            </a:r>
          </a:p>
          <a:p>
            <a:pPr marL="971550" lvl="1" indent="-285750" rtl="0">
              <a:spcBef>
                <a:spcPts val="0"/>
              </a:spcBef>
              <a:spcAft>
                <a:spcPts val="0"/>
              </a:spcAft>
              <a:buFont typeface="Arial" panose="020B0604020202020204" pitchFamily="34" charset="0"/>
              <a:buChar char="•"/>
            </a:pPr>
            <a:r>
              <a:rPr lang="en" dirty="0"/>
              <a:t>Hsync/Vsync/Active Area</a:t>
            </a:r>
          </a:p>
          <a:p>
            <a:pPr marL="514350" lvl="0" indent="-285750" rtl="0">
              <a:spcBef>
                <a:spcPts val="0"/>
              </a:spcBef>
              <a:spcAft>
                <a:spcPts val="0"/>
              </a:spcAft>
              <a:buFont typeface="Arial" panose="020B0604020202020204" pitchFamily="34" charset="0"/>
              <a:buChar char="•"/>
            </a:pPr>
            <a:r>
              <a:rPr lang="en" b="1" dirty="0"/>
              <a:t>Time</a:t>
            </a:r>
          </a:p>
          <a:p>
            <a:pPr marL="971550" lvl="1" indent="-285750" rtl="0">
              <a:spcBef>
                <a:spcPts val="0"/>
              </a:spcBef>
              <a:spcAft>
                <a:spcPts val="0"/>
              </a:spcAft>
              <a:buFont typeface="Arial" panose="020B0604020202020204" pitchFamily="34" charset="0"/>
              <a:buChar char="•"/>
            </a:pPr>
            <a:r>
              <a:rPr lang="en" dirty="0"/>
              <a:t>Would like to expand on certain features (segmentation, OCR), but difficult to implement a complex design in time allowed</a:t>
            </a:r>
          </a:p>
          <a:p>
            <a:pPr marL="971550" lvl="1" indent="-285750" rtl="0">
              <a:spcBef>
                <a:spcPts val="0"/>
              </a:spcBef>
              <a:spcAft>
                <a:spcPts val="0"/>
              </a:spcAft>
              <a:buFont typeface="Arial" panose="020B0604020202020204" pitchFamily="34" charset="0"/>
              <a:buChar char="•"/>
            </a:pPr>
            <a:r>
              <a:rPr lang="en" dirty="0"/>
              <a:t>Board breakdown</a:t>
            </a:r>
          </a:p>
        </p:txBody>
      </p:sp>
      <p:pic>
        <p:nvPicPr>
          <p:cNvPr id="294" name="Shape 294"/>
          <p:cNvPicPr preferRelativeResize="0"/>
          <p:nvPr/>
        </p:nvPicPr>
        <p:blipFill>
          <a:blip r:embed="rId3">
            <a:alphaModFix/>
          </a:blip>
          <a:stretch>
            <a:fillRect/>
          </a:stretch>
        </p:blipFill>
        <p:spPr>
          <a:xfrm>
            <a:off x="5822300" y="489875"/>
            <a:ext cx="2860650" cy="1234200"/>
          </a:xfrm>
          <a:prstGeom prst="rect">
            <a:avLst/>
          </a:prstGeom>
          <a:noFill/>
          <a:ln>
            <a:noFill/>
          </a:ln>
        </p:spPr>
      </p:pic>
      <p:pic>
        <p:nvPicPr>
          <p:cNvPr id="295" name="Shape 295"/>
          <p:cNvPicPr preferRelativeResize="0"/>
          <p:nvPr/>
        </p:nvPicPr>
        <p:blipFill rotWithShape="1">
          <a:blip r:embed="rId4">
            <a:alphaModFix/>
          </a:blip>
          <a:srcRect t="23750" r="10562" b="17878"/>
          <a:stretch/>
        </p:blipFill>
        <p:spPr>
          <a:xfrm>
            <a:off x="6034150" y="2167700"/>
            <a:ext cx="2436949" cy="927575"/>
          </a:xfrm>
          <a:prstGeom prst="rect">
            <a:avLst/>
          </a:prstGeom>
          <a:noFill/>
          <a:ln>
            <a:noFill/>
          </a:ln>
        </p:spPr>
      </p:pic>
      <p:pic>
        <p:nvPicPr>
          <p:cNvPr id="296" name="Shape 296"/>
          <p:cNvPicPr preferRelativeResize="0"/>
          <p:nvPr/>
        </p:nvPicPr>
        <p:blipFill rotWithShape="1">
          <a:blip r:embed="rId5">
            <a:alphaModFix/>
          </a:blip>
          <a:srcRect l="11095" t="28671" b="26828"/>
          <a:stretch/>
        </p:blipFill>
        <p:spPr>
          <a:xfrm>
            <a:off x="5995375" y="3608575"/>
            <a:ext cx="2944800" cy="962949"/>
          </a:xfrm>
          <a:prstGeom prst="rect">
            <a:avLst/>
          </a:prstGeom>
          <a:noFill/>
          <a:ln>
            <a:noFill/>
          </a:ln>
        </p:spPr>
      </p:pic>
      <p:sp>
        <p:nvSpPr>
          <p:cNvPr id="297" name="Shape 297"/>
          <p:cNvSpPr txBox="1"/>
          <p:nvPr/>
        </p:nvSpPr>
        <p:spPr>
          <a:xfrm>
            <a:off x="5963525" y="1530075"/>
            <a:ext cx="3453000" cy="402900"/>
          </a:xfrm>
          <a:prstGeom prst="rect">
            <a:avLst/>
          </a:prstGeom>
          <a:noFill/>
          <a:ln>
            <a:noFill/>
          </a:ln>
        </p:spPr>
        <p:txBody>
          <a:bodyPr lIns="91425" tIns="91425" rIns="91425" bIns="91425" anchor="t" anchorCtr="0">
            <a:noAutofit/>
          </a:bodyPr>
          <a:lstStyle/>
          <a:p>
            <a:pPr lvl="0">
              <a:spcBef>
                <a:spcPts val="0"/>
              </a:spcBef>
              <a:buNone/>
            </a:pPr>
            <a:r>
              <a:rPr lang="en" sz="1000"/>
              <a:t>Ideal Matlab edge detection (Laplacian Kernel)</a:t>
            </a:r>
          </a:p>
        </p:txBody>
      </p:sp>
      <p:sp>
        <p:nvSpPr>
          <p:cNvPr id="298" name="Shape 298"/>
          <p:cNvSpPr txBox="1"/>
          <p:nvPr/>
        </p:nvSpPr>
        <p:spPr>
          <a:xfrm>
            <a:off x="6461875" y="2987375"/>
            <a:ext cx="2011800" cy="402900"/>
          </a:xfrm>
          <a:prstGeom prst="rect">
            <a:avLst/>
          </a:prstGeom>
          <a:noFill/>
          <a:ln>
            <a:noFill/>
          </a:ln>
        </p:spPr>
        <p:txBody>
          <a:bodyPr lIns="91425" tIns="91425" rIns="91425" bIns="91425" anchor="t" anchorCtr="0">
            <a:noAutofit/>
          </a:bodyPr>
          <a:lstStyle/>
          <a:p>
            <a:pPr lvl="0" rtl="0">
              <a:spcBef>
                <a:spcPts val="0"/>
              </a:spcBef>
              <a:buNone/>
            </a:pPr>
            <a:r>
              <a:rPr lang="en" sz="1000"/>
              <a:t>Effects of low lighting</a:t>
            </a:r>
          </a:p>
        </p:txBody>
      </p:sp>
      <p:sp>
        <p:nvSpPr>
          <p:cNvPr id="299" name="Shape 299"/>
          <p:cNvSpPr txBox="1"/>
          <p:nvPr/>
        </p:nvSpPr>
        <p:spPr>
          <a:xfrm>
            <a:off x="6461875" y="4516575"/>
            <a:ext cx="2011800" cy="402900"/>
          </a:xfrm>
          <a:prstGeom prst="rect">
            <a:avLst/>
          </a:prstGeom>
          <a:noFill/>
          <a:ln>
            <a:noFill/>
          </a:ln>
        </p:spPr>
        <p:txBody>
          <a:bodyPr lIns="91425" tIns="91425" rIns="91425" bIns="91425" anchor="t" anchorCtr="0">
            <a:noAutofit/>
          </a:bodyPr>
          <a:lstStyle/>
          <a:p>
            <a:pPr lvl="0" rtl="0">
              <a:spcBef>
                <a:spcPts val="0"/>
              </a:spcBef>
              <a:buNone/>
            </a:pPr>
            <a:r>
              <a:rPr lang="en" sz="1000"/>
              <a:t>Effects of direct lighting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Successes</a:t>
            </a:r>
          </a:p>
        </p:txBody>
      </p:sp>
      <p:sp>
        <p:nvSpPr>
          <p:cNvPr id="305" name="Shape 305"/>
          <p:cNvSpPr txBox="1">
            <a:spLocks noGrp="1"/>
          </p:cNvSpPr>
          <p:nvPr>
            <p:ph type="body" idx="1"/>
          </p:nvPr>
        </p:nvSpPr>
        <p:spPr>
          <a:xfrm>
            <a:off x="311700" y="1311249"/>
            <a:ext cx="8520600" cy="3302700"/>
          </a:xfrm>
          <a:prstGeom prst="rect">
            <a:avLst/>
          </a:prstGeom>
        </p:spPr>
        <p:txBody>
          <a:bodyPr lIns="91425" tIns="91425" rIns="91425" bIns="91425" anchor="t" anchorCtr="0">
            <a:noAutofit/>
          </a:bodyPr>
          <a:lstStyle/>
          <a:p>
            <a:pPr marL="457200" lvl="0" indent="-228600" rtl="0">
              <a:spcBef>
                <a:spcPts val="0"/>
              </a:spcBef>
              <a:spcAft>
                <a:spcPts val="600"/>
              </a:spcAft>
              <a:buFont typeface="Arial" panose="020B0604020202020204" pitchFamily="34" charset="0"/>
              <a:buChar char="•"/>
            </a:pPr>
            <a:r>
              <a:rPr lang="en" sz="1200" dirty="0"/>
              <a:t>Frame data streamed from camera and displayed on VGA.</a:t>
            </a:r>
          </a:p>
          <a:p>
            <a:pPr marL="914400" lvl="1" indent="-228600" rtl="0">
              <a:spcBef>
                <a:spcPts val="0"/>
              </a:spcBef>
              <a:spcAft>
                <a:spcPts val="600"/>
              </a:spcAft>
              <a:buFont typeface="Arial" panose="020B0604020202020204" pitchFamily="34" charset="0"/>
              <a:buChar char="•"/>
            </a:pPr>
            <a:r>
              <a:rPr lang="en" sz="1200" dirty="0"/>
              <a:t>Fixed most timing issues</a:t>
            </a:r>
          </a:p>
          <a:p>
            <a:pPr marL="457200" lvl="0" indent="-228600" rtl="0">
              <a:spcBef>
                <a:spcPts val="0"/>
              </a:spcBef>
              <a:spcAft>
                <a:spcPts val="600"/>
              </a:spcAft>
              <a:buFont typeface="Arial" panose="020B0604020202020204" pitchFamily="34" charset="0"/>
              <a:buChar char="•"/>
            </a:pPr>
            <a:r>
              <a:rPr lang="en" sz="1200" dirty="0"/>
              <a:t>Window module implementing edge detection.</a:t>
            </a:r>
          </a:p>
          <a:p>
            <a:pPr marL="914400" lvl="1" indent="-228600" rtl="0">
              <a:spcBef>
                <a:spcPts val="0"/>
              </a:spcBef>
              <a:spcAft>
                <a:spcPts val="600"/>
              </a:spcAft>
              <a:buFont typeface="Arial" panose="020B0604020202020204" pitchFamily="34" charset="0"/>
              <a:buChar char="•"/>
            </a:pPr>
            <a:r>
              <a:rPr lang="en" sz="1200" dirty="0"/>
              <a:t>Experimented with a variety of filters to find best results for our implementation.</a:t>
            </a:r>
          </a:p>
          <a:p>
            <a:pPr marL="457200" lvl="0" indent="-228600" rtl="0">
              <a:spcBef>
                <a:spcPts val="0"/>
              </a:spcBef>
              <a:spcAft>
                <a:spcPts val="600"/>
              </a:spcAft>
              <a:buFont typeface="Arial" panose="020B0604020202020204" pitchFamily="34" charset="0"/>
              <a:buChar char="•"/>
            </a:pPr>
            <a:r>
              <a:rPr lang="en" sz="1200" dirty="0"/>
              <a:t>Basic segmentation</a:t>
            </a:r>
          </a:p>
          <a:p>
            <a:pPr marL="457200" lvl="0" indent="-228600" rtl="0">
              <a:spcBef>
                <a:spcPts val="0"/>
              </a:spcBef>
              <a:spcAft>
                <a:spcPts val="600"/>
              </a:spcAft>
              <a:buFont typeface="Arial" panose="020B0604020202020204" pitchFamily="34" charset="0"/>
              <a:buChar char="•"/>
            </a:pPr>
            <a:r>
              <a:rPr lang="en" sz="1200" dirty="0"/>
              <a:t>Recognition infrastructure</a:t>
            </a:r>
          </a:p>
          <a:p>
            <a:pPr marR="0" lvl="0" algn="l" rtl="0">
              <a:lnSpc>
                <a:spcPct val="115000"/>
              </a:lnSpc>
              <a:spcBef>
                <a:spcPts val="0"/>
              </a:spcBef>
              <a:spcAft>
                <a:spcPts val="1600"/>
              </a:spcAft>
              <a:buNone/>
            </a:pPr>
            <a:endParaRPr dirty="0"/>
          </a:p>
        </p:txBody>
      </p:sp>
      <p:pic>
        <p:nvPicPr>
          <p:cNvPr id="306" name="Shape 306"/>
          <p:cNvPicPr preferRelativeResize="0"/>
          <p:nvPr/>
        </p:nvPicPr>
        <p:blipFill>
          <a:blip r:embed="rId3">
            <a:alphaModFix/>
          </a:blip>
          <a:stretch>
            <a:fillRect/>
          </a:stretch>
        </p:blipFill>
        <p:spPr>
          <a:xfrm>
            <a:off x="3027700" y="117399"/>
            <a:ext cx="1650401" cy="1238174"/>
          </a:xfrm>
          <a:prstGeom prst="rect">
            <a:avLst/>
          </a:prstGeom>
          <a:noFill/>
          <a:ln>
            <a:noFill/>
          </a:ln>
        </p:spPr>
      </p:pic>
      <p:pic>
        <p:nvPicPr>
          <p:cNvPr id="307" name="Shape 307"/>
          <p:cNvPicPr preferRelativeResize="0"/>
          <p:nvPr/>
        </p:nvPicPr>
        <p:blipFill>
          <a:blip r:embed="rId4">
            <a:alphaModFix/>
          </a:blip>
          <a:stretch>
            <a:fillRect/>
          </a:stretch>
        </p:blipFill>
        <p:spPr>
          <a:xfrm>
            <a:off x="7423549" y="117400"/>
            <a:ext cx="1591799" cy="1193849"/>
          </a:xfrm>
          <a:prstGeom prst="rect">
            <a:avLst/>
          </a:prstGeom>
          <a:noFill/>
          <a:ln>
            <a:noFill/>
          </a:ln>
        </p:spPr>
      </p:pic>
      <p:pic>
        <p:nvPicPr>
          <p:cNvPr id="308" name="Shape 308"/>
          <p:cNvPicPr preferRelativeResize="0"/>
          <p:nvPr/>
        </p:nvPicPr>
        <p:blipFill>
          <a:blip r:embed="rId5">
            <a:alphaModFix/>
          </a:blip>
          <a:stretch>
            <a:fillRect/>
          </a:stretch>
        </p:blipFill>
        <p:spPr>
          <a:xfrm>
            <a:off x="5284972" y="117401"/>
            <a:ext cx="1591792" cy="1238175"/>
          </a:xfrm>
          <a:prstGeom prst="rect">
            <a:avLst/>
          </a:prstGeom>
          <a:noFill/>
          <a:ln>
            <a:noFill/>
          </a:ln>
        </p:spPr>
      </p:pic>
      <p:pic>
        <p:nvPicPr>
          <p:cNvPr id="309" name="Shape 309"/>
          <p:cNvPicPr preferRelativeResize="0"/>
          <p:nvPr/>
        </p:nvPicPr>
        <p:blipFill>
          <a:blip r:embed="rId6">
            <a:alphaModFix/>
          </a:blip>
          <a:stretch>
            <a:fillRect/>
          </a:stretch>
        </p:blipFill>
        <p:spPr>
          <a:xfrm>
            <a:off x="654300" y="3404840"/>
            <a:ext cx="2113873" cy="1332278"/>
          </a:xfrm>
          <a:prstGeom prst="rect">
            <a:avLst/>
          </a:prstGeom>
          <a:noFill/>
          <a:ln>
            <a:noFill/>
          </a:ln>
        </p:spPr>
      </p:pic>
      <p:cxnSp>
        <p:nvCxnSpPr>
          <p:cNvPr id="310" name="Shape 310"/>
          <p:cNvCxnSpPr>
            <a:stCxn id="306" idx="3"/>
            <a:endCxn id="308" idx="1"/>
          </p:cNvCxnSpPr>
          <p:nvPr/>
        </p:nvCxnSpPr>
        <p:spPr>
          <a:xfrm>
            <a:off x="4678101" y="736486"/>
            <a:ext cx="606900" cy="0"/>
          </a:xfrm>
          <a:prstGeom prst="straightConnector1">
            <a:avLst/>
          </a:prstGeom>
          <a:noFill/>
          <a:ln w="9525" cap="flat" cmpd="sng">
            <a:solidFill>
              <a:schemeClr val="dk2"/>
            </a:solidFill>
            <a:prstDash val="solid"/>
            <a:round/>
            <a:headEnd type="none" w="lg" len="lg"/>
            <a:tailEnd type="triangle" w="lg" len="lg"/>
          </a:ln>
        </p:spPr>
      </p:cxnSp>
      <p:cxnSp>
        <p:nvCxnSpPr>
          <p:cNvPr id="311" name="Shape 311"/>
          <p:cNvCxnSpPr>
            <a:stCxn id="308" idx="3"/>
          </p:cNvCxnSpPr>
          <p:nvPr/>
        </p:nvCxnSpPr>
        <p:spPr>
          <a:xfrm>
            <a:off x="6876764" y="736489"/>
            <a:ext cx="501600" cy="0"/>
          </a:xfrm>
          <a:prstGeom prst="straightConnector1">
            <a:avLst/>
          </a:prstGeom>
          <a:noFill/>
          <a:ln w="9525" cap="flat" cmpd="sng">
            <a:solidFill>
              <a:schemeClr val="dk2"/>
            </a:solidFill>
            <a:prstDash val="solid"/>
            <a:round/>
            <a:headEnd type="none" w="lg" len="lg"/>
            <a:tailEnd type="triangle" w="lg" len="lg"/>
          </a:ln>
        </p:spPr>
      </p:cxnSp>
      <p:cxnSp>
        <p:nvCxnSpPr>
          <p:cNvPr id="312" name="Shape 312"/>
          <p:cNvCxnSpPr/>
          <p:nvPr/>
        </p:nvCxnSpPr>
        <p:spPr>
          <a:xfrm>
            <a:off x="85800" y="4070979"/>
            <a:ext cx="568500" cy="0"/>
          </a:xfrm>
          <a:prstGeom prst="straightConnector1">
            <a:avLst/>
          </a:prstGeom>
          <a:noFill/>
          <a:ln w="9525" cap="flat" cmpd="sng">
            <a:solidFill>
              <a:schemeClr val="dk2"/>
            </a:solidFill>
            <a:prstDash val="solid"/>
            <a:round/>
            <a:headEnd type="none" w="lg" len="lg"/>
            <a:tailEnd type="triangle" w="lg" len="lg"/>
          </a:ln>
        </p:spPr>
      </p:cxnSp>
      <p:cxnSp>
        <p:nvCxnSpPr>
          <p:cNvPr id="313" name="Shape 313"/>
          <p:cNvCxnSpPr>
            <a:stCxn id="309" idx="3"/>
            <a:endCxn id="314" idx="1"/>
          </p:cNvCxnSpPr>
          <p:nvPr/>
        </p:nvCxnSpPr>
        <p:spPr>
          <a:xfrm flipV="1">
            <a:off x="2768173" y="4059394"/>
            <a:ext cx="567628" cy="11585"/>
          </a:xfrm>
          <a:prstGeom prst="straightConnector1">
            <a:avLst/>
          </a:prstGeom>
          <a:noFill/>
          <a:ln w="9525" cap="flat" cmpd="sng">
            <a:solidFill>
              <a:schemeClr val="dk2"/>
            </a:solidFill>
            <a:prstDash val="solid"/>
            <a:round/>
            <a:headEnd type="none" w="lg" len="lg"/>
            <a:tailEnd type="triangle" w="lg" len="lg"/>
          </a:ln>
        </p:spPr>
      </p:cxnSp>
      <p:pic>
        <p:nvPicPr>
          <p:cNvPr id="314" name="Shape 314"/>
          <p:cNvPicPr preferRelativeResize="0"/>
          <p:nvPr/>
        </p:nvPicPr>
        <p:blipFill>
          <a:blip r:embed="rId7">
            <a:alphaModFix/>
          </a:blip>
          <a:stretch>
            <a:fillRect/>
          </a:stretch>
        </p:blipFill>
        <p:spPr>
          <a:xfrm>
            <a:off x="3335801" y="3404839"/>
            <a:ext cx="1949171" cy="1309110"/>
          </a:xfrm>
          <a:prstGeom prst="rect">
            <a:avLst/>
          </a:prstGeom>
          <a:noFill/>
          <a:ln>
            <a:noFill/>
          </a:ln>
        </p:spPr>
      </p:pic>
      <p:pic>
        <p:nvPicPr>
          <p:cNvPr id="315" name="Shape 315"/>
          <p:cNvPicPr preferRelativeResize="0"/>
          <p:nvPr/>
        </p:nvPicPr>
        <p:blipFill rotWithShape="1">
          <a:blip r:embed="rId8">
            <a:alphaModFix/>
          </a:blip>
          <a:srcRect t="19240" b="16963"/>
          <a:stretch/>
        </p:blipFill>
        <p:spPr>
          <a:xfrm>
            <a:off x="5852600" y="3404839"/>
            <a:ext cx="2979701" cy="1309110"/>
          </a:xfrm>
          <a:prstGeom prst="rect">
            <a:avLst/>
          </a:prstGeom>
          <a:noFill/>
          <a:ln>
            <a:noFill/>
          </a:ln>
        </p:spPr>
      </p:pic>
      <p:cxnSp>
        <p:nvCxnSpPr>
          <p:cNvPr id="316" name="Shape 316"/>
          <p:cNvCxnSpPr>
            <a:stCxn id="314" idx="3"/>
            <a:endCxn id="315" idx="1"/>
          </p:cNvCxnSpPr>
          <p:nvPr/>
        </p:nvCxnSpPr>
        <p:spPr>
          <a:xfrm>
            <a:off x="5284972" y="4059394"/>
            <a:ext cx="567628"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Failures</a:t>
            </a:r>
          </a:p>
        </p:txBody>
      </p:sp>
      <p:sp>
        <p:nvSpPr>
          <p:cNvPr id="322" name="Shape 322"/>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Edge detected image very noisy. </a:t>
            </a:r>
          </a:p>
          <a:p>
            <a:pPr marL="514350" lvl="0" indent="-285750" rtl="0">
              <a:spcBef>
                <a:spcPts val="0"/>
              </a:spcBef>
              <a:buFont typeface="Arial" panose="020B0604020202020204" pitchFamily="34" charset="0"/>
              <a:buChar char="•"/>
            </a:pPr>
            <a:r>
              <a:rPr lang="en" dirty="0"/>
              <a:t>Dynamic character segmentation. </a:t>
            </a:r>
          </a:p>
          <a:p>
            <a:pPr marL="514350" lvl="0" indent="-285750">
              <a:spcBef>
                <a:spcPts val="0"/>
              </a:spcBef>
              <a:buFont typeface="Arial" panose="020B0604020202020204" pitchFamily="34" charset="0"/>
              <a:buChar char="•"/>
            </a:pPr>
            <a:r>
              <a:rPr lang="en" dirty="0"/>
              <a:t>Working OCR on FPGA.</a:t>
            </a:r>
          </a:p>
        </p:txBody>
      </p:sp>
      <p:pic>
        <p:nvPicPr>
          <p:cNvPr id="323" name="Shape 323"/>
          <p:cNvPicPr preferRelativeResize="0"/>
          <p:nvPr/>
        </p:nvPicPr>
        <p:blipFill rotWithShape="1">
          <a:blip r:embed="rId3">
            <a:alphaModFix/>
          </a:blip>
          <a:srcRect l="7029" t="23797" r="10366" b="18161"/>
          <a:stretch/>
        </p:blipFill>
        <p:spPr>
          <a:xfrm>
            <a:off x="4998475" y="203148"/>
            <a:ext cx="3602824" cy="1898626"/>
          </a:xfrm>
          <a:prstGeom prst="rect">
            <a:avLst/>
          </a:prstGeom>
          <a:noFill/>
          <a:ln>
            <a:noFill/>
          </a:ln>
        </p:spPr>
      </p:pic>
      <p:sp>
        <p:nvSpPr>
          <p:cNvPr id="324" name="Shape 324"/>
          <p:cNvSpPr txBox="1"/>
          <p:nvPr/>
        </p:nvSpPr>
        <p:spPr>
          <a:xfrm>
            <a:off x="5927600" y="2053850"/>
            <a:ext cx="3453000" cy="402900"/>
          </a:xfrm>
          <a:prstGeom prst="rect">
            <a:avLst/>
          </a:prstGeom>
          <a:noFill/>
          <a:ln>
            <a:noFill/>
          </a:ln>
        </p:spPr>
        <p:txBody>
          <a:bodyPr lIns="91425" tIns="91425" rIns="91425" bIns="91425" anchor="t" anchorCtr="0">
            <a:noAutofit/>
          </a:bodyPr>
          <a:lstStyle/>
          <a:p>
            <a:pPr lvl="0">
              <a:spcBef>
                <a:spcPts val="0"/>
              </a:spcBef>
              <a:buNone/>
            </a:pPr>
            <a:r>
              <a:rPr lang="en" sz="1000"/>
              <a:t>Grayscale identity output</a:t>
            </a:r>
          </a:p>
        </p:txBody>
      </p:sp>
      <p:pic>
        <p:nvPicPr>
          <p:cNvPr id="325" name="Shape 325"/>
          <p:cNvPicPr preferRelativeResize="0"/>
          <p:nvPr/>
        </p:nvPicPr>
        <p:blipFill rotWithShape="1">
          <a:blip r:embed="rId4">
            <a:alphaModFix/>
          </a:blip>
          <a:srcRect l="9861" t="24847" b="13032"/>
          <a:stretch/>
        </p:blipFill>
        <p:spPr>
          <a:xfrm>
            <a:off x="4998475" y="2565975"/>
            <a:ext cx="3602823" cy="1861750"/>
          </a:xfrm>
          <a:prstGeom prst="rect">
            <a:avLst/>
          </a:prstGeom>
          <a:noFill/>
          <a:ln>
            <a:noFill/>
          </a:ln>
        </p:spPr>
      </p:pic>
      <p:sp>
        <p:nvSpPr>
          <p:cNvPr id="326" name="Shape 326"/>
          <p:cNvSpPr txBox="1"/>
          <p:nvPr/>
        </p:nvSpPr>
        <p:spPr>
          <a:xfrm>
            <a:off x="5960125" y="4370375"/>
            <a:ext cx="3453000" cy="402900"/>
          </a:xfrm>
          <a:prstGeom prst="rect">
            <a:avLst/>
          </a:prstGeom>
          <a:noFill/>
          <a:ln>
            <a:noFill/>
          </a:ln>
        </p:spPr>
        <p:txBody>
          <a:bodyPr lIns="91425" tIns="91425" rIns="91425" bIns="91425" anchor="t" anchorCtr="0">
            <a:noAutofit/>
          </a:bodyPr>
          <a:lstStyle/>
          <a:p>
            <a:pPr lvl="0" rtl="0">
              <a:spcBef>
                <a:spcPts val="0"/>
              </a:spcBef>
              <a:buNone/>
            </a:pPr>
            <a:r>
              <a:rPr lang="en" sz="1000"/>
              <a:t>Edge detection output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Functionality - Overview</a:t>
            </a:r>
          </a:p>
        </p:txBody>
      </p:sp>
      <p:sp>
        <p:nvSpPr>
          <p:cNvPr id="81" name="Shape 81"/>
          <p:cNvSpPr txBox="1">
            <a:spLocks noGrp="1"/>
          </p:cNvSpPr>
          <p:nvPr>
            <p:ph type="body" idx="1"/>
          </p:nvPr>
        </p:nvSpPr>
        <p:spPr>
          <a:xfrm>
            <a:off x="311700" y="1294900"/>
            <a:ext cx="8520600" cy="33027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Capture video from camera</a:t>
            </a:r>
          </a:p>
          <a:p>
            <a:pPr marL="514350" lvl="0" indent="-285750" rtl="0">
              <a:spcBef>
                <a:spcPts val="0"/>
              </a:spcBef>
              <a:buFont typeface="Arial" panose="020B0604020202020204" pitchFamily="34" charset="0"/>
              <a:buChar char="•"/>
            </a:pPr>
            <a:r>
              <a:rPr lang="en" dirty="0"/>
              <a:t>Process frames using edge detection</a:t>
            </a:r>
          </a:p>
          <a:p>
            <a:pPr marL="514350" lvl="0" indent="-285750" rtl="0">
              <a:spcBef>
                <a:spcPts val="0"/>
              </a:spcBef>
              <a:buFont typeface="Arial" panose="020B0604020202020204" pitchFamily="34" charset="0"/>
              <a:buChar char="•"/>
            </a:pPr>
            <a:r>
              <a:rPr lang="en" dirty="0"/>
              <a:t>Segment license plate characters</a:t>
            </a:r>
          </a:p>
          <a:p>
            <a:pPr marL="514350" lvl="0" indent="-285750" rtl="0">
              <a:spcBef>
                <a:spcPts val="0"/>
              </a:spcBef>
              <a:buFont typeface="Arial" panose="020B0604020202020204" pitchFamily="34" charset="0"/>
              <a:buChar char="•"/>
            </a:pPr>
            <a:r>
              <a:rPr lang="en" dirty="0"/>
              <a:t>Do character recognition on segments</a:t>
            </a:r>
          </a:p>
          <a:p>
            <a:pPr marL="514350" lvl="0" indent="-285750" rtl="0">
              <a:spcBef>
                <a:spcPts val="0"/>
              </a:spcBef>
              <a:buFont typeface="Arial" panose="020B0604020202020204" pitchFamily="34" charset="0"/>
              <a:buChar char="•"/>
            </a:pPr>
            <a:r>
              <a:rPr lang="en" dirty="0"/>
              <a:t>Display image processing output via VGA</a:t>
            </a:r>
          </a:p>
          <a:p>
            <a:pPr marL="514350" lvl="0" indent="-285750">
              <a:spcBef>
                <a:spcPts val="0"/>
              </a:spcBef>
              <a:buFont typeface="Arial" panose="020B0604020202020204" pitchFamily="34" charset="0"/>
              <a:buChar char="•"/>
            </a:pPr>
            <a:r>
              <a:rPr lang="en" dirty="0"/>
              <a:t>Switchable to display output of character recognition</a:t>
            </a:r>
          </a:p>
        </p:txBody>
      </p:sp>
      <p:pic>
        <p:nvPicPr>
          <p:cNvPr id="82" name="Shape 82"/>
          <p:cNvPicPr preferRelativeResize="0"/>
          <p:nvPr/>
        </p:nvPicPr>
        <p:blipFill>
          <a:blip r:embed="rId3">
            <a:alphaModFix/>
          </a:blip>
          <a:stretch>
            <a:fillRect/>
          </a:stretch>
        </p:blipFill>
        <p:spPr>
          <a:xfrm>
            <a:off x="5322150" y="204925"/>
            <a:ext cx="3610547" cy="2256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Video Demonstration</a:t>
            </a:r>
          </a:p>
        </p:txBody>
      </p:sp>
      <p:sp>
        <p:nvSpPr>
          <p:cNvPr id="332" name="Shape 332"/>
          <p:cNvSpPr txBox="1"/>
          <p:nvPr/>
        </p:nvSpPr>
        <p:spPr>
          <a:xfrm>
            <a:off x="992400" y="1333875"/>
            <a:ext cx="7481700" cy="3000000"/>
          </a:xfrm>
          <a:prstGeom prst="rect">
            <a:avLst/>
          </a:prstGeom>
          <a:noFill/>
          <a:ln>
            <a:noFill/>
          </a:ln>
        </p:spPr>
        <p:txBody>
          <a:bodyPr lIns="91425" tIns="91425" rIns="91425" bIns="91425" anchor="ctr" anchorCtr="0">
            <a:noAutofit/>
          </a:bodyPr>
          <a:lstStyle/>
          <a:p>
            <a:pPr lvl="0" rtl="0">
              <a:spcBef>
                <a:spcPts val="0"/>
              </a:spcBef>
              <a:buNone/>
            </a:pPr>
            <a:r>
              <a:rPr lang="en" u="sng">
                <a:solidFill>
                  <a:schemeClr val="hlink"/>
                </a:solidFill>
                <a:hlinkClick r:id="rId3"/>
              </a:rPr>
              <a:t>https://drive.google.com/drive/folders/0B0UC3LLTtkG2cVFLYTJyVndhSnc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Work Split</a:t>
            </a:r>
          </a:p>
        </p:txBody>
      </p:sp>
      <p:sp>
        <p:nvSpPr>
          <p:cNvPr id="338" name="Shape 338"/>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304800">
              <a:spcBef>
                <a:spcPts val="0"/>
              </a:spcBef>
              <a:spcAft>
                <a:spcPts val="600"/>
              </a:spcAft>
              <a:buSzPct val="100000"/>
              <a:buFont typeface="Arial" panose="020B0604020202020204" pitchFamily="34" charset="0"/>
              <a:buChar char="•"/>
            </a:pPr>
            <a:r>
              <a:rPr lang="en" sz="1200" dirty="0"/>
              <a:t>Camera to VGA - Joe, Patrick</a:t>
            </a:r>
          </a:p>
          <a:p>
            <a:pPr marL="457200" lvl="0" indent="-304800" rtl="0">
              <a:spcBef>
                <a:spcPts val="0"/>
              </a:spcBef>
              <a:spcAft>
                <a:spcPts val="600"/>
              </a:spcAft>
              <a:buSzPct val="100000"/>
              <a:buFont typeface="Arial" panose="020B0604020202020204" pitchFamily="34" charset="0"/>
              <a:buChar char="•"/>
            </a:pPr>
            <a:r>
              <a:rPr lang="en" sz="1200" dirty="0"/>
              <a:t>Window Module - Darin, Jack, Patrick</a:t>
            </a:r>
          </a:p>
          <a:p>
            <a:pPr marL="914400" lvl="1" indent="-304800" rtl="0">
              <a:spcBef>
                <a:spcPts val="0"/>
              </a:spcBef>
              <a:spcAft>
                <a:spcPts val="600"/>
              </a:spcAft>
              <a:buSzPct val="100000"/>
              <a:buFont typeface="Arial" panose="020B0604020202020204" pitchFamily="34" charset="0"/>
              <a:buChar char="•"/>
            </a:pPr>
            <a:r>
              <a:rPr lang="en" sz="1200" dirty="0"/>
              <a:t>UART Testing</a:t>
            </a:r>
          </a:p>
          <a:p>
            <a:pPr marL="457200" lvl="0" indent="-304800" rtl="0">
              <a:spcBef>
                <a:spcPts val="0"/>
              </a:spcBef>
              <a:spcAft>
                <a:spcPts val="600"/>
              </a:spcAft>
              <a:buSzPct val="100000"/>
              <a:buFont typeface="Arial" panose="020B0604020202020204" pitchFamily="34" charset="0"/>
              <a:buChar char="•"/>
            </a:pPr>
            <a:r>
              <a:rPr lang="en" sz="1200" dirty="0"/>
              <a:t>Segmenting Module - Ravi, Joe, Patrick, Darin, Jack</a:t>
            </a:r>
          </a:p>
          <a:p>
            <a:pPr marL="914400" lvl="1" indent="-304800">
              <a:spcBef>
                <a:spcPts val="0"/>
              </a:spcBef>
              <a:spcAft>
                <a:spcPts val="600"/>
              </a:spcAft>
              <a:buSzPct val="100000"/>
              <a:buFont typeface="Arial" panose="020B0604020202020204" pitchFamily="34" charset="0"/>
              <a:buChar char="•"/>
            </a:pPr>
            <a:r>
              <a:rPr lang="en" sz="1200" dirty="0"/>
              <a:t>MATLAB testing</a:t>
            </a:r>
          </a:p>
          <a:p>
            <a:pPr marL="457200" lvl="0" indent="-304800">
              <a:spcBef>
                <a:spcPts val="0"/>
              </a:spcBef>
              <a:spcAft>
                <a:spcPts val="600"/>
              </a:spcAft>
              <a:buSzPct val="100000"/>
              <a:buFont typeface="Arial" panose="020B0604020202020204" pitchFamily="34" charset="0"/>
              <a:buChar char="•"/>
            </a:pPr>
            <a:r>
              <a:rPr lang="en" sz="1200" dirty="0"/>
              <a:t>OCR Attempt - Joe, Darin, Ravi</a:t>
            </a:r>
          </a:p>
          <a:p>
            <a:pPr marL="457200" lvl="0" indent="-304800" rtl="0">
              <a:spcBef>
                <a:spcPts val="0"/>
              </a:spcBef>
              <a:spcAft>
                <a:spcPts val="600"/>
              </a:spcAft>
              <a:buSzPct val="100000"/>
              <a:buFont typeface="Arial" panose="020B0604020202020204" pitchFamily="34" charset="0"/>
              <a:buChar char="•"/>
            </a:pPr>
            <a:r>
              <a:rPr lang="en" sz="1200" dirty="0"/>
              <a:t>Memory Integration Attempt - Jack</a:t>
            </a:r>
          </a:p>
          <a:p>
            <a:pPr marL="914400" lvl="1" indent="-304800">
              <a:spcBef>
                <a:spcPts val="0"/>
              </a:spcBef>
              <a:spcAft>
                <a:spcPts val="600"/>
              </a:spcAft>
              <a:buSzPct val="100000"/>
              <a:buFont typeface="Arial" panose="020B0604020202020204" pitchFamily="34" charset="0"/>
              <a:buChar char="•"/>
            </a:pPr>
            <a:r>
              <a:rPr lang="en" sz="1200" dirty="0"/>
              <a:t>Block and DDR</a:t>
            </a:r>
          </a:p>
          <a:p>
            <a:pPr marL="457200" lvl="0" indent="-304800" rtl="0">
              <a:spcBef>
                <a:spcPts val="0"/>
              </a:spcBef>
              <a:spcAft>
                <a:spcPts val="600"/>
              </a:spcAft>
              <a:buSzPct val="100000"/>
              <a:buFont typeface="Arial" panose="020B0604020202020204" pitchFamily="34" charset="0"/>
              <a:buChar char="•"/>
            </a:pPr>
            <a:r>
              <a:rPr lang="en" sz="1200" dirty="0"/>
              <a:t>CPU Integration Attempt - Ravi</a:t>
            </a:r>
          </a:p>
          <a:p>
            <a:pPr marL="285750" lvl="0" indent="-285750">
              <a:spcBef>
                <a:spcPts val="0"/>
              </a:spcBef>
              <a:spcAft>
                <a:spcPts val="600"/>
              </a:spcAft>
              <a:buFont typeface="Arial" panose="020B0604020202020204" pitchFamily="34" charset="0"/>
              <a:buChar char="•"/>
            </a:pPr>
            <a:r>
              <a:rPr lang="en" sz="1400" dirty="0"/>
              <a:t>Overall, we felt the workload was split evenly.</a:t>
            </a:r>
          </a:p>
          <a:p>
            <a:pPr marL="285750" lvl="0" indent="-285750">
              <a:spcBef>
                <a:spcPts val="0"/>
              </a:spcBef>
              <a:spcAft>
                <a:spcPts val="600"/>
              </a:spcAft>
              <a:buFont typeface="Arial" panose="020B0604020202020204" pitchFamily="34" charset="0"/>
              <a:buChar char="•"/>
            </a:pPr>
            <a:endParaRPr dirty="0"/>
          </a:p>
          <a:p>
            <a:pPr marL="285750" lvl="0" indent="-285750">
              <a:spcBef>
                <a:spcPts val="0"/>
              </a:spcBef>
              <a:spcAft>
                <a:spcPts val="600"/>
              </a:spcAft>
              <a:buFont typeface="Arial" panose="020B0604020202020204" pitchFamily="34" charset="0"/>
              <a:buChar char="•"/>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Thank you!</a:t>
            </a:r>
          </a:p>
        </p:txBody>
      </p:sp>
      <p:pic>
        <p:nvPicPr>
          <p:cNvPr id="344" name="Shape 344"/>
          <p:cNvPicPr preferRelativeResize="0"/>
          <p:nvPr/>
        </p:nvPicPr>
        <p:blipFill>
          <a:blip r:embed="rId3">
            <a:alphaModFix/>
          </a:blip>
          <a:stretch>
            <a:fillRect/>
          </a:stretch>
        </p:blipFill>
        <p:spPr>
          <a:xfrm>
            <a:off x="0" y="1590575"/>
            <a:ext cx="9144000" cy="24846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Specification Overview</a:t>
            </a:r>
          </a:p>
        </p:txBody>
      </p:sp>
      <p:sp>
        <p:nvSpPr>
          <p:cNvPr id="88" name="Shape 88"/>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100000"/>
              <a:buFont typeface="Arial" panose="020B0604020202020204" pitchFamily="34" charset="0"/>
              <a:buChar char="•"/>
            </a:pPr>
            <a:r>
              <a:rPr lang="en" dirty="0"/>
              <a:t>We based our design on standard six-digit Massachusetts license plates</a:t>
            </a:r>
          </a:p>
          <a:p>
            <a:pPr marL="514350" marR="0" lvl="0" indent="-285750" algn="l" rtl="0">
              <a:lnSpc>
                <a:spcPct val="115000"/>
              </a:lnSpc>
              <a:spcBef>
                <a:spcPts val="0"/>
              </a:spcBef>
              <a:spcAft>
                <a:spcPts val="1600"/>
              </a:spcAft>
              <a:buFont typeface="Arial" panose="020B0604020202020204" pitchFamily="34" charset="0"/>
              <a:buChar char="•"/>
            </a:pPr>
            <a:r>
              <a:rPr lang="en" dirty="0"/>
              <a:t>Our segmentation implementation requires the plates to be approximately 18 inches in front of camera</a:t>
            </a:r>
          </a:p>
          <a:p>
            <a:pPr marL="514350" marR="0" lvl="0" indent="-285750" algn="l" rtl="0">
              <a:lnSpc>
                <a:spcPct val="115000"/>
              </a:lnSpc>
              <a:spcBef>
                <a:spcPts val="0"/>
              </a:spcBef>
              <a:spcAft>
                <a:spcPts val="1600"/>
              </a:spcAft>
              <a:buFont typeface="Arial" panose="020B0604020202020204" pitchFamily="34" charset="0"/>
              <a:buChar char="•"/>
            </a:pPr>
            <a:r>
              <a:rPr lang="en" dirty="0"/>
              <a:t>Character recognition is currently implemented on a numerical dictionary</a:t>
            </a:r>
          </a:p>
          <a:p>
            <a:pPr lvl="0">
              <a:spcBef>
                <a:spcPts val="0"/>
              </a:spcBef>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System Level Diagram </a:t>
            </a:r>
          </a:p>
        </p:txBody>
      </p:sp>
      <p:sp>
        <p:nvSpPr>
          <p:cNvPr id="94" name="Shape 94"/>
          <p:cNvSpPr txBox="1"/>
          <p:nvPr/>
        </p:nvSpPr>
        <p:spPr>
          <a:xfrm>
            <a:off x="5384125" y="4647325"/>
            <a:ext cx="6170700" cy="5637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Images: https://en.wikipedia.org/wiki/Kernel_(image_processing)</a:t>
            </a:r>
          </a:p>
        </p:txBody>
      </p:sp>
      <p:pic>
        <p:nvPicPr>
          <p:cNvPr id="95" name="Shape 95"/>
          <p:cNvPicPr preferRelativeResize="0"/>
          <p:nvPr/>
        </p:nvPicPr>
        <p:blipFill>
          <a:blip r:embed="rId3">
            <a:alphaModFix/>
          </a:blip>
          <a:stretch>
            <a:fillRect/>
          </a:stretch>
        </p:blipFill>
        <p:spPr>
          <a:xfrm>
            <a:off x="576125" y="1115900"/>
            <a:ext cx="7760150" cy="3347900"/>
          </a:xfrm>
          <a:prstGeom prst="rect">
            <a:avLst/>
          </a:prstGeom>
          <a:noFill/>
          <a:ln>
            <a:noFill/>
          </a:ln>
        </p:spPr>
      </p:pic>
      <p:sp>
        <p:nvSpPr>
          <p:cNvPr id="96" name="Shape 96"/>
          <p:cNvSpPr/>
          <p:nvPr/>
        </p:nvSpPr>
        <p:spPr>
          <a:xfrm>
            <a:off x="2252825" y="2071775"/>
            <a:ext cx="144000" cy="138000"/>
          </a:xfrm>
          <a:prstGeom prst="rect">
            <a:avLst/>
          </a:prstGeom>
          <a:solidFill>
            <a:srgbClr val="0000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txBox="1"/>
          <p:nvPr/>
        </p:nvSpPr>
        <p:spPr>
          <a:xfrm>
            <a:off x="2084975" y="2209775"/>
            <a:ext cx="1564500" cy="413700"/>
          </a:xfrm>
          <a:prstGeom prst="rect">
            <a:avLst/>
          </a:prstGeom>
          <a:noFill/>
          <a:ln>
            <a:noFill/>
          </a:ln>
        </p:spPr>
        <p:txBody>
          <a:bodyPr lIns="91425" tIns="91425" rIns="91425" bIns="91425" anchor="t" anchorCtr="0">
            <a:noAutofit/>
          </a:bodyPr>
          <a:lstStyle/>
          <a:p>
            <a:pPr lvl="0">
              <a:spcBef>
                <a:spcPts val="0"/>
              </a:spcBef>
              <a:buNone/>
            </a:pPr>
            <a:r>
              <a:rPr lang="en" sz="700"/>
              <a:t>RGB565 pixel</a:t>
            </a:r>
          </a:p>
        </p:txBody>
      </p:sp>
      <p:sp>
        <p:nvSpPr>
          <p:cNvPr id="98" name="Shape 98"/>
          <p:cNvSpPr/>
          <p:nvPr/>
        </p:nvSpPr>
        <p:spPr>
          <a:xfrm>
            <a:off x="3957600" y="2071775"/>
            <a:ext cx="144000" cy="1380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txBox="1"/>
          <p:nvPr/>
        </p:nvSpPr>
        <p:spPr>
          <a:xfrm>
            <a:off x="3789750" y="2209775"/>
            <a:ext cx="1564500" cy="413700"/>
          </a:xfrm>
          <a:prstGeom prst="rect">
            <a:avLst/>
          </a:prstGeom>
          <a:noFill/>
          <a:ln>
            <a:noFill/>
          </a:ln>
        </p:spPr>
        <p:txBody>
          <a:bodyPr lIns="91425" tIns="91425" rIns="91425" bIns="91425" anchor="t" anchorCtr="0">
            <a:noAutofit/>
          </a:bodyPr>
          <a:lstStyle/>
          <a:p>
            <a:pPr lvl="0" rtl="0">
              <a:spcBef>
                <a:spcPts val="0"/>
              </a:spcBef>
              <a:buNone/>
            </a:pPr>
            <a:r>
              <a:rPr lang="en" sz="700"/>
              <a:t>RGB444 pixel</a:t>
            </a:r>
          </a:p>
        </p:txBody>
      </p:sp>
      <p:sp>
        <p:nvSpPr>
          <p:cNvPr id="100" name="Shape 100"/>
          <p:cNvSpPr/>
          <p:nvPr/>
        </p:nvSpPr>
        <p:spPr>
          <a:xfrm>
            <a:off x="5764550" y="2071775"/>
            <a:ext cx="144000" cy="138000"/>
          </a:xfrm>
          <a:prstGeom prst="rect">
            <a:avLst/>
          </a:prstGeom>
          <a:solidFill>
            <a:srgbClr val="8E7CC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txBox="1"/>
          <p:nvPr/>
        </p:nvSpPr>
        <p:spPr>
          <a:xfrm>
            <a:off x="5596700" y="2209775"/>
            <a:ext cx="1564500" cy="413700"/>
          </a:xfrm>
          <a:prstGeom prst="rect">
            <a:avLst/>
          </a:prstGeom>
          <a:noFill/>
          <a:ln>
            <a:noFill/>
          </a:ln>
        </p:spPr>
        <p:txBody>
          <a:bodyPr lIns="91425" tIns="91425" rIns="91425" bIns="91425" anchor="t" anchorCtr="0">
            <a:noAutofit/>
          </a:bodyPr>
          <a:lstStyle/>
          <a:p>
            <a:pPr lvl="0" rtl="0">
              <a:spcBef>
                <a:spcPts val="0"/>
              </a:spcBef>
              <a:buNone/>
            </a:pPr>
            <a:r>
              <a:rPr lang="en" sz="700"/>
              <a:t>RGB444 pixel (Filtered)</a:t>
            </a:r>
          </a:p>
        </p:txBody>
      </p:sp>
      <p:sp>
        <p:nvSpPr>
          <p:cNvPr id="102" name="Shape 102"/>
          <p:cNvSpPr/>
          <p:nvPr/>
        </p:nvSpPr>
        <p:spPr>
          <a:xfrm>
            <a:off x="4436250" y="1243550"/>
            <a:ext cx="144000" cy="1380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txBox="1"/>
          <p:nvPr/>
        </p:nvSpPr>
        <p:spPr>
          <a:xfrm>
            <a:off x="4268400" y="1381550"/>
            <a:ext cx="1564500" cy="413700"/>
          </a:xfrm>
          <a:prstGeom prst="rect">
            <a:avLst/>
          </a:prstGeom>
          <a:noFill/>
          <a:ln>
            <a:noFill/>
          </a:ln>
        </p:spPr>
        <p:txBody>
          <a:bodyPr lIns="91425" tIns="91425" rIns="91425" bIns="91425" anchor="t" anchorCtr="0">
            <a:noAutofit/>
          </a:bodyPr>
          <a:lstStyle/>
          <a:p>
            <a:pPr lvl="0" rtl="0">
              <a:spcBef>
                <a:spcPts val="0"/>
              </a:spcBef>
              <a:buNone/>
            </a:pPr>
            <a:r>
              <a:rPr lang="en" sz="700"/>
              <a:t>RGB444 -&gt; YUV -&gt; RGB444 </a:t>
            </a:r>
          </a:p>
        </p:txBody>
      </p:sp>
      <p:sp>
        <p:nvSpPr>
          <p:cNvPr id="104" name="Shape 104"/>
          <p:cNvSpPr/>
          <p:nvPr/>
        </p:nvSpPr>
        <p:spPr>
          <a:xfrm>
            <a:off x="5269525" y="1243550"/>
            <a:ext cx="144000" cy="138000"/>
          </a:xfrm>
          <a:prstGeom prst="rect">
            <a:avLst/>
          </a:prstGeom>
          <a:solidFill>
            <a:srgbClr val="8E7CC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852887" y="1243550"/>
            <a:ext cx="144000" cy="138000"/>
          </a:xfrm>
          <a:prstGeom prst="rect">
            <a:avLst/>
          </a:prstGeom>
          <a:solidFill>
            <a:srgbClr val="99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6" name="Shape 106"/>
          <p:cNvCxnSpPr>
            <a:stCxn id="102" idx="3"/>
            <a:endCxn id="105" idx="1"/>
          </p:cNvCxnSpPr>
          <p:nvPr/>
        </p:nvCxnSpPr>
        <p:spPr>
          <a:xfrm>
            <a:off x="4580250" y="1312550"/>
            <a:ext cx="272700" cy="0"/>
          </a:xfrm>
          <a:prstGeom prst="straightConnector1">
            <a:avLst/>
          </a:prstGeom>
          <a:noFill/>
          <a:ln w="9525" cap="flat" cmpd="sng">
            <a:solidFill>
              <a:schemeClr val="dk2"/>
            </a:solidFill>
            <a:prstDash val="solid"/>
            <a:round/>
            <a:headEnd type="none" w="lg" len="lg"/>
            <a:tailEnd type="triangle" w="lg" len="lg"/>
          </a:ln>
        </p:spPr>
      </p:cxnSp>
      <p:cxnSp>
        <p:nvCxnSpPr>
          <p:cNvPr id="107" name="Shape 107"/>
          <p:cNvCxnSpPr>
            <a:stCxn id="105" idx="3"/>
            <a:endCxn id="104" idx="1"/>
          </p:cNvCxnSpPr>
          <p:nvPr/>
        </p:nvCxnSpPr>
        <p:spPr>
          <a:xfrm>
            <a:off x="4996887" y="1312550"/>
            <a:ext cx="272700" cy="0"/>
          </a:xfrm>
          <a:prstGeom prst="straightConnector1">
            <a:avLst/>
          </a:prstGeom>
          <a:noFill/>
          <a:ln w="9525" cap="flat" cmpd="sng">
            <a:solidFill>
              <a:schemeClr val="dk2"/>
            </a:solidFill>
            <a:prstDash val="solid"/>
            <a:round/>
            <a:headEnd type="none" w="lg" len="lg"/>
            <a:tailEnd type="triangle" w="lg" len="lg"/>
          </a:ln>
        </p:spPr>
      </p:cxnSp>
      <p:sp>
        <p:nvSpPr>
          <p:cNvPr id="108" name="Shape 108"/>
          <p:cNvSpPr/>
          <p:nvPr/>
        </p:nvSpPr>
        <p:spPr>
          <a:xfrm>
            <a:off x="8123025" y="1984400"/>
            <a:ext cx="144000" cy="138000"/>
          </a:xfrm>
          <a:prstGeom prst="rect">
            <a:avLst/>
          </a:prstGeom>
          <a:solidFill>
            <a:srgbClr val="8E7CC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txBox="1"/>
          <p:nvPr/>
        </p:nvSpPr>
        <p:spPr>
          <a:xfrm>
            <a:off x="7955175" y="2122400"/>
            <a:ext cx="1564500" cy="413700"/>
          </a:xfrm>
          <a:prstGeom prst="rect">
            <a:avLst/>
          </a:prstGeom>
          <a:noFill/>
          <a:ln>
            <a:noFill/>
          </a:ln>
        </p:spPr>
        <p:txBody>
          <a:bodyPr lIns="91425" tIns="91425" rIns="91425" bIns="91425" anchor="t" anchorCtr="0">
            <a:noAutofit/>
          </a:bodyPr>
          <a:lstStyle/>
          <a:p>
            <a:pPr lvl="0" rtl="0">
              <a:spcBef>
                <a:spcPts val="0"/>
              </a:spcBef>
              <a:buNone/>
            </a:pPr>
            <a:r>
              <a:rPr lang="en" sz="700"/>
              <a:t>RGB444 pixel (Filtered)</a:t>
            </a:r>
          </a:p>
        </p:txBody>
      </p:sp>
      <p:sp>
        <p:nvSpPr>
          <p:cNvPr id="110" name="Shape 110"/>
          <p:cNvSpPr/>
          <p:nvPr/>
        </p:nvSpPr>
        <p:spPr>
          <a:xfrm>
            <a:off x="3893850" y="4181000"/>
            <a:ext cx="144000" cy="1380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txBox="1"/>
          <p:nvPr/>
        </p:nvSpPr>
        <p:spPr>
          <a:xfrm>
            <a:off x="3726000" y="4319000"/>
            <a:ext cx="1564500" cy="413700"/>
          </a:xfrm>
          <a:prstGeom prst="rect">
            <a:avLst/>
          </a:prstGeom>
          <a:noFill/>
          <a:ln>
            <a:noFill/>
          </a:ln>
        </p:spPr>
        <p:txBody>
          <a:bodyPr lIns="91425" tIns="91425" rIns="91425" bIns="91425" anchor="t" anchorCtr="0">
            <a:noAutofit/>
          </a:bodyPr>
          <a:lstStyle/>
          <a:p>
            <a:pPr lvl="0" rtl="0">
              <a:spcBef>
                <a:spcPts val="0"/>
              </a:spcBef>
              <a:buNone/>
            </a:pPr>
            <a:r>
              <a:rPr lang="en" sz="700"/>
              <a:t>RGB444 pixel (for digit character)</a:t>
            </a:r>
          </a:p>
        </p:txBody>
      </p:sp>
      <p:sp>
        <p:nvSpPr>
          <p:cNvPr id="112" name="Shape 112"/>
          <p:cNvSpPr/>
          <p:nvPr/>
        </p:nvSpPr>
        <p:spPr>
          <a:xfrm>
            <a:off x="2277700" y="4181000"/>
            <a:ext cx="77100" cy="1380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p:nvPr/>
        </p:nvSpPr>
        <p:spPr>
          <a:xfrm>
            <a:off x="2109850" y="4319000"/>
            <a:ext cx="1012200" cy="510300"/>
          </a:xfrm>
          <a:prstGeom prst="rect">
            <a:avLst/>
          </a:prstGeom>
          <a:noFill/>
          <a:ln>
            <a:noFill/>
          </a:ln>
        </p:spPr>
        <p:txBody>
          <a:bodyPr lIns="91425" tIns="91425" rIns="91425" bIns="91425" anchor="t" anchorCtr="0">
            <a:noAutofit/>
          </a:bodyPr>
          <a:lstStyle/>
          <a:p>
            <a:pPr lvl="0" rtl="0">
              <a:spcBef>
                <a:spcPts val="0"/>
              </a:spcBef>
              <a:buNone/>
            </a:pPr>
            <a:r>
              <a:rPr lang="en" sz="700"/>
              <a:t>RGB444 pixel for related to camera </a:t>
            </a:r>
            <a:r>
              <a:rPr lang="en" sz="700" b="1"/>
              <a:t>or</a:t>
            </a:r>
            <a:r>
              <a:rPr lang="en" sz="700"/>
              <a:t> character</a:t>
            </a:r>
          </a:p>
        </p:txBody>
      </p:sp>
      <p:sp>
        <p:nvSpPr>
          <p:cNvPr id="114" name="Shape 114"/>
          <p:cNvSpPr/>
          <p:nvPr/>
        </p:nvSpPr>
        <p:spPr>
          <a:xfrm>
            <a:off x="2354800" y="4181000"/>
            <a:ext cx="77100" cy="138000"/>
          </a:xfrm>
          <a:prstGeom prst="rect">
            <a:avLst/>
          </a:prstGeom>
          <a:solidFill>
            <a:srgbClr val="8E7CC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RTL Overview</a:t>
            </a:r>
          </a:p>
        </p:txBody>
      </p:sp>
      <p:pic>
        <p:nvPicPr>
          <p:cNvPr id="120" name="Shape 120"/>
          <p:cNvPicPr preferRelativeResize="0"/>
          <p:nvPr/>
        </p:nvPicPr>
        <p:blipFill>
          <a:blip r:embed="rId3">
            <a:alphaModFix/>
          </a:blip>
          <a:stretch>
            <a:fillRect/>
          </a:stretch>
        </p:blipFill>
        <p:spPr>
          <a:xfrm>
            <a:off x="4417687" y="777550"/>
            <a:ext cx="2457516" cy="368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152400" y="152400"/>
            <a:ext cx="8839201" cy="4814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RTL Overview</a:t>
            </a:r>
          </a:p>
        </p:txBody>
      </p:sp>
      <p:pic>
        <p:nvPicPr>
          <p:cNvPr id="131" name="Shape 131"/>
          <p:cNvPicPr preferRelativeResize="0"/>
          <p:nvPr/>
        </p:nvPicPr>
        <p:blipFill>
          <a:blip r:embed="rId3">
            <a:alphaModFix/>
          </a:blip>
          <a:stretch>
            <a:fillRect/>
          </a:stretch>
        </p:blipFill>
        <p:spPr>
          <a:xfrm>
            <a:off x="1644725" y="1473950"/>
            <a:ext cx="5953125" cy="2638425"/>
          </a:xfrm>
          <a:prstGeom prst="rect">
            <a:avLst/>
          </a:prstGeom>
          <a:noFill/>
          <a:ln>
            <a:noFill/>
          </a:ln>
        </p:spPr>
      </p:pic>
      <p:sp>
        <p:nvSpPr>
          <p:cNvPr id="132" name="Shape 132"/>
          <p:cNvSpPr txBox="1"/>
          <p:nvPr/>
        </p:nvSpPr>
        <p:spPr>
          <a:xfrm>
            <a:off x="0" y="1922425"/>
            <a:ext cx="1453800" cy="427800"/>
          </a:xfrm>
          <a:prstGeom prst="rect">
            <a:avLst/>
          </a:prstGeom>
          <a:noFill/>
          <a:ln>
            <a:noFill/>
          </a:ln>
        </p:spPr>
        <p:txBody>
          <a:bodyPr lIns="91425" tIns="91425" rIns="91425" bIns="91425" anchor="t" anchorCtr="0">
            <a:noAutofit/>
          </a:bodyPr>
          <a:lstStyle/>
          <a:p>
            <a:pPr lvl="0">
              <a:spcBef>
                <a:spcPts val="0"/>
              </a:spcBef>
              <a:buNone/>
            </a:pPr>
            <a:r>
              <a:rPr lang="en"/>
              <a:t>Frame Buffer</a:t>
            </a:r>
          </a:p>
        </p:txBody>
      </p:sp>
      <p:sp>
        <p:nvSpPr>
          <p:cNvPr id="133" name="Shape 133"/>
          <p:cNvSpPr txBox="1"/>
          <p:nvPr/>
        </p:nvSpPr>
        <p:spPr>
          <a:xfrm>
            <a:off x="104550" y="4112375"/>
            <a:ext cx="1453800" cy="427800"/>
          </a:xfrm>
          <a:prstGeom prst="rect">
            <a:avLst/>
          </a:prstGeom>
          <a:noFill/>
          <a:ln>
            <a:noFill/>
          </a:ln>
        </p:spPr>
        <p:txBody>
          <a:bodyPr lIns="91425" tIns="91425" rIns="91425" bIns="91425" anchor="t" anchorCtr="0">
            <a:noAutofit/>
          </a:bodyPr>
          <a:lstStyle/>
          <a:p>
            <a:pPr lvl="0" rtl="0">
              <a:spcBef>
                <a:spcPts val="0"/>
              </a:spcBef>
              <a:buNone/>
            </a:pPr>
            <a:r>
              <a:rPr lang="en"/>
              <a:t>Data Counter</a:t>
            </a:r>
          </a:p>
        </p:txBody>
      </p:sp>
      <p:cxnSp>
        <p:nvCxnSpPr>
          <p:cNvPr id="134" name="Shape 134"/>
          <p:cNvCxnSpPr>
            <a:stCxn id="133" idx="0"/>
          </p:cNvCxnSpPr>
          <p:nvPr/>
        </p:nvCxnSpPr>
        <p:spPr>
          <a:xfrm rot="10800000" flipH="1">
            <a:off x="831450" y="2638775"/>
            <a:ext cx="632100" cy="1473600"/>
          </a:xfrm>
          <a:prstGeom prst="straightConnector1">
            <a:avLst/>
          </a:prstGeom>
          <a:noFill/>
          <a:ln w="9525" cap="flat" cmpd="sng">
            <a:solidFill>
              <a:schemeClr val="dk2"/>
            </a:solidFill>
            <a:prstDash val="solid"/>
            <a:round/>
            <a:headEnd type="none" w="lg" len="lg"/>
            <a:tailEnd type="triangle" w="lg" len="lg"/>
          </a:ln>
        </p:spPr>
      </p:cxnSp>
      <p:cxnSp>
        <p:nvCxnSpPr>
          <p:cNvPr id="135" name="Shape 135"/>
          <p:cNvCxnSpPr/>
          <p:nvPr/>
        </p:nvCxnSpPr>
        <p:spPr>
          <a:xfrm rot="10800000" flipH="1">
            <a:off x="451950" y="2186125"/>
            <a:ext cx="1106400" cy="164100"/>
          </a:xfrm>
          <a:prstGeom prst="straightConnector1">
            <a:avLst/>
          </a:prstGeom>
          <a:noFill/>
          <a:ln w="9525" cap="flat" cmpd="sng">
            <a:solidFill>
              <a:schemeClr val="dk2"/>
            </a:solidFill>
            <a:prstDash val="solid"/>
            <a:round/>
            <a:headEnd type="none" w="lg" len="lg"/>
            <a:tailEnd type="triangle" w="lg" len="lg"/>
          </a:ln>
        </p:spPr>
      </p:cxnSp>
      <p:sp>
        <p:nvSpPr>
          <p:cNvPr id="136" name="Shape 136"/>
          <p:cNvSpPr txBox="1"/>
          <p:nvPr/>
        </p:nvSpPr>
        <p:spPr>
          <a:xfrm>
            <a:off x="7684225" y="1696800"/>
            <a:ext cx="1453800" cy="427800"/>
          </a:xfrm>
          <a:prstGeom prst="rect">
            <a:avLst/>
          </a:prstGeom>
          <a:noFill/>
          <a:ln>
            <a:noFill/>
          </a:ln>
        </p:spPr>
        <p:txBody>
          <a:bodyPr lIns="91425" tIns="91425" rIns="91425" bIns="91425" anchor="t" anchorCtr="0">
            <a:noAutofit/>
          </a:bodyPr>
          <a:lstStyle/>
          <a:p>
            <a:pPr lvl="0" rtl="0">
              <a:spcBef>
                <a:spcPts val="0"/>
              </a:spcBef>
              <a:buNone/>
            </a:pPr>
            <a:r>
              <a:rPr lang="en"/>
              <a:t>VGA_segment</a:t>
            </a:r>
          </a:p>
        </p:txBody>
      </p:sp>
      <p:sp>
        <p:nvSpPr>
          <p:cNvPr id="137" name="Shape 137"/>
          <p:cNvSpPr txBox="1"/>
          <p:nvPr/>
        </p:nvSpPr>
        <p:spPr>
          <a:xfrm>
            <a:off x="7684225" y="2263875"/>
            <a:ext cx="1453800" cy="427800"/>
          </a:xfrm>
          <a:prstGeom prst="rect">
            <a:avLst/>
          </a:prstGeom>
          <a:noFill/>
          <a:ln>
            <a:noFill/>
          </a:ln>
        </p:spPr>
        <p:txBody>
          <a:bodyPr lIns="91425" tIns="91425" rIns="91425" bIns="91425" anchor="t" anchorCtr="0">
            <a:noAutofit/>
          </a:bodyPr>
          <a:lstStyle/>
          <a:p>
            <a:pPr lvl="0" rtl="0">
              <a:spcBef>
                <a:spcPts val="0"/>
              </a:spcBef>
              <a:buNone/>
            </a:pPr>
            <a:r>
              <a:rPr lang="en"/>
              <a:t>VGA_OCR</a:t>
            </a:r>
          </a:p>
        </p:txBody>
      </p:sp>
      <p:cxnSp>
        <p:nvCxnSpPr>
          <p:cNvPr id="138" name="Shape 138"/>
          <p:cNvCxnSpPr>
            <a:endCxn id="136" idx="2"/>
          </p:cNvCxnSpPr>
          <p:nvPr/>
        </p:nvCxnSpPr>
        <p:spPr>
          <a:xfrm rot="10800000" flipH="1">
            <a:off x="7631725" y="2124600"/>
            <a:ext cx="779400" cy="56400"/>
          </a:xfrm>
          <a:prstGeom prst="straightConnector1">
            <a:avLst/>
          </a:prstGeom>
          <a:noFill/>
          <a:ln w="9525" cap="flat" cmpd="sng">
            <a:solidFill>
              <a:schemeClr val="dk2"/>
            </a:solidFill>
            <a:prstDash val="solid"/>
            <a:round/>
            <a:headEnd type="none" w="lg" len="lg"/>
            <a:tailEnd type="triangle" w="lg" len="lg"/>
          </a:ln>
        </p:spPr>
      </p:cxnSp>
      <p:cxnSp>
        <p:nvCxnSpPr>
          <p:cNvPr id="139" name="Shape 139"/>
          <p:cNvCxnSpPr/>
          <p:nvPr/>
        </p:nvCxnSpPr>
        <p:spPr>
          <a:xfrm rot="10800000" flipH="1">
            <a:off x="7597850" y="2708262"/>
            <a:ext cx="700500" cy="849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4264800" cy="707400"/>
          </a:xfrm>
          <a:prstGeom prst="rect">
            <a:avLst/>
          </a:prstGeom>
        </p:spPr>
        <p:txBody>
          <a:bodyPr lIns="91425" tIns="91425" rIns="91425" bIns="91425" anchor="t" anchorCtr="0">
            <a:noAutofit/>
          </a:bodyPr>
          <a:lstStyle/>
          <a:p>
            <a:pPr lvl="0" rtl="0">
              <a:spcBef>
                <a:spcPts val="0"/>
              </a:spcBef>
              <a:buNone/>
            </a:pPr>
            <a:r>
              <a:rPr lang="en"/>
              <a:t>Camera Controller </a:t>
            </a:r>
          </a:p>
        </p:txBody>
      </p:sp>
      <p:sp>
        <p:nvSpPr>
          <p:cNvPr id="145" name="Shape 145"/>
          <p:cNvSpPr txBox="1">
            <a:spLocks noGrp="1"/>
          </p:cNvSpPr>
          <p:nvPr>
            <p:ph type="body" idx="1"/>
          </p:nvPr>
        </p:nvSpPr>
        <p:spPr>
          <a:xfrm>
            <a:off x="311700" y="1266325"/>
            <a:ext cx="5295000" cy="33027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OV7670 camera - low voltage CMOS image sensor capable of operating up to 30 frames per second.</a:t>
            </a:r>
          </a:p>
          <a:p>
            <a:pPr marL="514350" lvl="0" indent="-285750" rtl="0">
              <a:spcBef>
                <a:spcPts val="0"/>
              </a:spcBef>
              <a:buFont typeface="Arial" panose="020B0604020202020204" pitchFamily="34" charset="0"/>
              <a:buChar char="•"/>
            </a:pPr>
            <a:r>
              <a:rPr lang="en" dirty="0"/>
              <a:t>For our camera controller we modified existing code that interfaced the camera with the Zedboard found at: </a:t>
            </a:r>
            <a:r>
              <a:rPr lang="en" sz="1100" dirty="0">
                <a:solidFill>
                  <a:srgbClr val="666666"/>
                </a:solidFill>
                <a:latin typeface="Arial"/>
                <a:ea typeface="Arial"/>
                <a:cs typeface="Arial"/>
                <a:sym typeface="Arial"/>
              </a:rPr>
              <a:t>http://hamsterworks.co.nz/mediawiki/index.php/Zedboard_OV7670</a:t>
            </a:r>
          </a:p>
          <a:p>
            <a:pPr lvl="0" rtl="0">
              <a:spcBef>
                <a:spcPts val="0"/>
              </a:spcBef>
              <a:buNone/>
            </a:pPr>
            <a:endParaRPr dirty="0"/>
          </a:p>
        </p:txBody>
      </p:sp>
      <p:pic>
        <p:nvPicPr>
          <p:cNvPr id="146" name="Shape 146"/>
          <p:cNvPicPr preferRelativeResize="0"/>
          <p:nvPr/>
        </p:nvPicPr>
        <p:blipFill>
          <a:blip r:embed="rId3">
            <a:alphaModFix/>
          </a:blip>
          <a:stretch>
            <a:fillRect/>
          </a:stretch>
        </p:blipFill>
        <p:spPr>
          <a:xfrm>
            <a:off x="5937900" y="0"/>
            <a:ext cx="2950340" cy="2170749"/>
          </a:xfrm>
          <a:prstGeom prst="rect">
            <a:avLst/>
          </a:prstGeom>
          <a:noFill/>
          <a:ln>
            <a:noFill/>
          </a:ln>
        </p:spPr>
      </p:pic>
      <p:pic>
        <p:nvPicPr>
          <p:cNvPr id="147" name="Shape 147"/>
          <p:cNvPicPr preferRelativeResize="0"/>
          <p:nvPr/>
        </p:nvPicPr>
        <p:blipFill>
          <a:blip r:embed="rId4">
            <a:alphaModFix/>
          </a:blip>
          <a:stretch>
            <a:fillRect/>
          </a:stretch>
        </p:blipFill>
        <p:spPr>
          <a:xfrm>
            <a:off x="6472275" y="2170750"/>
            <a:ext cx="1881600" cy="2511374"/>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1371</Words>
  <Application>Microsoft Office PowerPoint</Application>
  <PresentationFormat>On-screen Show (16:9)</PresentationFormat>
  <Paragraphs>245</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PT Sans Narrow</vt:lpstr>
      <vt:lpstr>Arial</vt:lpstr>
      <vt:lpstr>Open Sans</vt:lpstr>
      <vt:lpstr>Verdana</vt:lpstr>
      <vt:lpstr>Times New Roman</vt:lpstr>
      <vt:lpstr>tropic</vt:lpstr>
      <vt:lpstr>FPGA Vehicle Plate Reader</vt:lpstr>
      <vt:lpstr>Project Motivation</vt:lpstr>
      <vt:lpstr>Functionality - Overview</vt:lpstr>
      <vt:lpstr>Specification Overview</vt:lpstr>
      <vt:lpstr>System Level Diagram </vt:lpstr>
      <vt:lpstr>RTL Overview</vt:lpstr>
      <vt:lpstr>PowerPoint Presentation</vt:lpstr>
      <vt:lpstr>RTL Overview</vt:lpstr>
      <vt:lpstr>Camera Controller </vt:lpstr>
      <vt:lpstr>Camera Controller - Capturing Pixels</vt:lpstr>
      <vt:lpstr>Camera Controller - Frame Buffer</vt:lpstr>
      <vt:lpstr>Window Operator - Kernel Convolution</vt:lpstr>
      <vt:lpstr>Window Module - Preprocessing</vt:lpstr>
      <vt:lpstr>Window Module - Design</vt:lpstr>
      <vt:lpstr>Window Operators</vt:lpstr>
      <vt:lpstr>Window Operator - Edge Detection</vt:lpstr>
      <vt:lpstr>Verilog Example - Window Module</vt:lpstr>
      <vt:lpstr>Verilog Example - Window Module</vt:lpstr>
      <vt:lpstr>Verilog Example - Window Module</vt:lpstr>
      <vt:lpstr>Verilog Example - Window Module</vt:lpstr>
      <vt:lpstr>Character Segmentation - Dynamic Implementation</vt:lpstr>
      <vt:lpstr>Character Segmentation - Simplified Implementation</vt:lpstr>
      <vt:lpstr>Optical Character Recognition (OCR)</vt:lpstr>
      <vt:lpstr>Continuing Efforts</vt:lpstr>
      <vt:lpstr>Design Tradeoffs</vt:lpstr>
      <vt:lpstr>Characterization (Timing, Area)</vt:lpstr>
      <vt:lpstr>Challenges</vt:lpstr>
      <vt:lpstr>Successes</vt:lpstr>
      <vt:lpstr>Failures</vt:lpstr>
      <vt:lpstr>Video Demonstration</vt:lpstr>
      <vt:lpstr>Work Split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FPGA Vehicle Plate Reader</dc:title>
  <dc:creator>Jack</dc:creator>
  <cp:lastModifiedBy>John Abernathy</cp:lastModifiedBy>
  <cp:revision>2</cp:revision>
  <dcterms:modified xsi:type="dcterms:W3CDTF">2016-12-06T21:08:37Z</dcterms:modified>
</cp:coreProperties>
</file>